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7" r:id="rId2"/>
    <p:sldId id="291" r:id="rId3"/>
    <p:sldId id="292" r:id="rId4"/>
    <p:sldId id="283" r:id="rId5"/>
    <p:sldId id="258" r:id="rId6"/>
    <p:sldId id="259" r:id="rId7"/>
    <p:sldId id="260" r:id="rId8"/>
    <p:sldId id="261" r:id="rId9"/>
    <p:sldId id="263" r:id="rId10"/>
    <p:sldId id="262" r:id="rId11"/>
    <p:sldId id="265" r:id="rId12"/>
    <p:sldId id="264" r:id="rId13"/>
    <p:sldId id="295" r:id="rId14"/>
    <p:sldId id="271" r:id="rId15"/>
    <p:sldId id="268" r:id="rId16"/>
    <p:sldId id="269" r:id="rId17"/>
    <p:sldId id="296" r:id="rId18"/>
    <p:sldId id="270" r:id="rId19"/>
    <p:sldId id="276" r:id="rId20"/>
    <p:sldId id="277" r:id="rId21"/>
    <p:sldId id="278" r:id="rId22"/>
    <p:sldId id="293" r:id="rId23"/>
    <p:sldId id="29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660"/>
  </p:normalViewPr>
  <p:slideViewPr>
    <p:cSldViewPr>
      <p:cViewPr>
        <p:scale>
          <a:sx n="76" d="100"/>
          <a:sy n="76" d="100"/>
        </p:scale>
        <p:origin x="-122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C66F4-9556-4A85-9B14-7DE7AF851CFD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7C855-2EF6-4F40-AAF6-BFAF116D6D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4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7C855-2EF6-4F40-AAF6-BFAF116D6D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51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6394-BC84-4FB5-8409-CE804C18FF8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33A37-5346-4E9B-8553-FC8093DC42EC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7E46C2-5AEC-43B7-B110-2BAA932C8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6706" y="19888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Buying a souvenir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5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340768"/>
            <a:ext cx="61926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The main aim of </a:t>
            </a:r>
            <a:r>
              <a:rPr lang="en-US" sz="4400" b="1" dirty="0" smtClean="0">
                <a:solidFill>
                  <a:srgbClr val="FF0000"/>
                </a:solidFill>
              </a:rPr>
              <a:t>this </a:t>
            </a:r>
            <a:r>
              <a:rPr lang="en-US" sz="4400" b="1" dirty="0">
                <a:solidFill>
                  <a:srgbClr val="FF0000"/>
                </a:solidFill>
              </a:rPr>
              <a:t>lesson </a:t>
            </a:r>
            <a:r>
              <a:rPr lang="en-US" sz="4400" b="1" dirty="0"/>
              <a:t>is to find out what phrases people use to </a:t>
            </a:r>
            <a:r>
              <a:rPr lang="en-US" sz="4400" b="1" dirty="0" smtClean="0"/>
              <a:t>buy a souvenir </a:t>
            </a:r>
            <a:r>
              <a:rPr lang="en-US" sz="4400" b="1" dirty="0"/>
              <a:t>at </a:t>
            </a:r>
            <a:r>
              <a:rPr lang="en-US" sz="4400" b="1" dirty="0" smtClean="0"/>
              <a:t>a souvenir shop.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0902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2182504"/>
            <a:ext cx="43924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Let’s check your home </a:t>
            </a:r>
            <a:r>
              <a:rPr lang="en-US" sz="4400" b="1" dirty="0" smtClean="0"/>
              <a:t>task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75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2859612"/>
            <a:ext cx="34866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accent3">
                    <a:lumMod val="75000"/>
                  </a:schemeClr>
                </a:solidFill>
              </a:rPr>
              <a:t>Brainstorming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8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adow\Desktop\provinces-of-britai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0"/>
            <a:ext cx="4062142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071546"/>
            <a:ext cx="221457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HAT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This is a hat. It has got shamrock on it. The shamrock is the national symbol of Ireland.</a:t>
            </a:r>
            <a:endParaRPr lang="ru-RU" sz="1400" dirty="0"/>
          </a:p>
        </p:txBody>
      </p:sp>
      <p:sp>
        <p:nvSpPr>
          <p:cNvPr id="9" name="Стрелка углом 8"/>
          <p:cNvSpPr/>
          <p:nvPr/>
        </p:nvSpPr>
        <p:spPr>
          <a:xfrm rot="16200000" flipH="1" flipV="1">
            <a:off x="2272304" y="2284282"/>
            <a:ext cx="1143008" cy="432048"/>
          </a:xfrm>
          <a:prstGeom prst="bentArrow">
            <a:avLst>
              <a:gd name="adj1" fmla="val 16938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9" name="Picture 5" descr="C:\Users\Shadow\Desktop\shamrock h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4290"/>
            <a:ext cx="1240172" cy="122396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00034" y="4143380"/>
            <a:ext cx="2214578" cy="15001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srgbClr val="C00000"/>
              </a:solidFill>
              <a:latin typeface="Cooper Black" pitchFamily="18" charset="0"/>
            </a:endParaRPr>
          </a:p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MUG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This is a mug. It has got a Welsh dragon on it. The Welsh dragon is on the flag of Wales.</a:t>
            </a:r>
            <a:endParaRPr lang="ru-RU" sz="14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714612" y="5157192"/>
            <a:ext cx="1285884" cy="129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C:\Users\Shadow\Desktop\welsh_dragon_mug-p1680492192445699762otmb_4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000372"/>
            <a:ext cx="1728226" cy="1476374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6572264" y="285728"/>
            <a:ext cx="1928826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SCARF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This is a tartan scarf from Scotland. Tartan cloth is very popular in Scotland.</a:t>
            </a:r>
            <a:endParaRPr lang="ru-RU" sz="1400" dirty="0"/>
          </a:p>
        </p:txBody>
      </p:sp>
      <p:pic>
        <p:nvPicPr>
          <p:cNvPr id="1032" name="Picture 8" descr="C:\Users\Shadow\Desktop\washed-wool-tartan-scarf_11230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0"/>
            <a:ext cx="1724598" cy="1217608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6715140" y="2000240"/>
            <a:ext cx="221457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           STUFFED TOY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        This is a stuffed toy. It looks like a cow. There are many cows in Scotland.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215206" y="3714752"/>
            <a:ext cx="1785950" cy="14287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TOY BUSES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These are toy buses. They are double-decker buses. You can see these in London.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15206" y="5429264"/>
            <a:ext cx="1785950" cy="128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ooper Black" pitchFamily="18" charset="0"/>
              </a:rPr>
              <a:t>PIN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This is a pin. It has            got a Union Jack on it. The Union Jack is the flag of the UK.</a:t>
            </a:r>
            <a:endParaRPr lang="ru-RU" sz="1400" dirty="0"/>
          </a:p>
        </p:txBody>
      </p:sp>
      <p:sp>
        <p:nvSpPr>
          <p:cNvPr id="22" name="Стрелка вправо 21"/>
          <p:cNvSpPr/>
          <p:nvPr/>
        </p:nvSpPr>
        <p:spPr>
          <a:xfrm rot="10187293">
            <a:off x="4649173" y="1492929"/>
            <a:ext cx="1928826" cy="149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3" name="Picture 9" descr="C:\Users\Shadow\Desktop\cow-9in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1714488"/>
            <a:ext cx="1083244" cy="1026106"/>
          </a:xfrm>
          <a:prstGeom prst="rect">
            <a:avLst/>
          </a:prstGeom>
          <a:noFill/>
        </p:spPr>
      </p:pic>
      <p:sp>
        <p:nvSpPr>
          <p:cNvPr id="25" name="Стрелка вниз 24"/>
          <p:cNvSpPr/>
          <p:nvPr/>
        </p:nvSpPr>
        <p:spPr>
          <a:xfrm rot="6114545">
            <a:off x="5395675" y="1563492"/>
            <a:ext cx="131607" cy="25497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C:\Users\Shadow\Desktop\gramophones.pic.hmvbu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46" y="3643314"/>
            <a:ext cx="1700202" cy="842916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 rot="3990343">
            <a:off x="6263664" y="4167761"/>
            <a:ext cx="133285" cy="202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5" name="Picture 11" descr="C:\Users\Shadow\Desktop\UnionJackFlag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6" y="5214950"/>
            <a:ext cx="933448" cy="776658"/>
          </a:xfrm>
          <a:prstGeom prst="rect">
            <a:avLst/>
          </a:prstGeom>
          <a:noFill/>
        </p:spPr>
      </p:pic>
      <p:sp>
        <p:nvSpPr>
          <p:cNvPr id="29" name="Стрелка вправо 28"/>
          <p:cNvSpPr/>
          <p:nvPr/>
        </p:nvSpPr>
        <p:spPr>
          <a:xfrm rot="11220506">
            <a:off x="4939066" y="6122374"/>
            <a:ext cx="2280500" cy="1644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224637" y="3071810"/>
            <a:ext cx="12939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UK</a:t>
            </a:r>
            <a:endParaRPr lang="ru-RU" sz="6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35990"/>
            <a:ext cx="56179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accent3">
                    <a:lumMod val="75000"/>
                  </a:schemeClr>
                </a:solidFill>
              </a:rPr>
              <a:t>Practice makes 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perfect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5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84784"/>
            <a:ext cx="67687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a mug, a bus, a stuffed toy, a hat, a magnet,    an umbrella, a flag,        a dragon, a key ring,         a T-shirt, a CD, a pin,     a bell, a doll, a scarf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093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268760"/>
            <a:ext cx="59766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Write the plurals.</a:t>
            </a:r>
          </a:p>
          <a:p>
            <a:pPr algn="ctr"/>
            <a:endParaRPr lang="en-US" sz="4400" b="1" dirty="0" smtClean="0"/>
          </a:p>
          <a:p>
            <a:r>
              <a:rPr lang="en-US" sz="4400" b="1" dirty="0" smtClean="0"/>
              <a:t>-s:</a:t>
            </a:r>
          </a:p>
          <a:p>
            <a:endParaRPr lang="en-US" sz="4400" b="1" dirty="0" smtClean="0"/>
          </a:p>
          <a:p>
            <a:r>
              <a:rPr lang="en-US" sz="4400" b="1" dirty="0" smtClean="0"/>
              <a:t>-</a:t>
            </a:r>
            <a:r>
              <a:rPr lang="en-US" sz="4400" b="1" dirty="0" err="1" smtClean="0"/>
              <a:t>es</a:t>
            </a:r>
            <a:r>
              <a:rPr lang="en-US" sz="4400" b="1" dirty="0" smtClean="0"/>
              <a:t>:</a:t>
            </a:r>
          </a:p>
          <a:p>
            <a:endParaRPr lang="en-US" sz="4400" b="1" dirty="0" smtClean="0"/>
          </a:p>
          <a:p>
            <a:r>
              <a:rPr lang="en-US" sz="4400" b="1" dirty="0" smtClean="0"/>
              <a:t>-</a:t>
            </a:r>
            <a:r>
              <a:rPr lang="en-US" sz="4400" b="1" dirty="0" err="1" smtClean="0"/>
              <a:t>ves</a:t>
            </a:r>
            <a:r>
              <a:rPr lang="en-US" sz="4400" b="1" dirty="0" smtClean="0"/>
              <a:t>:</a:t>
            </a:r>
          </a:p>
          <a:p>
            <a:endParaRPr lang="en-US" sz="4400" b="1" dirty="0" smtClean="0"/>
          </a:p>
          <a:p>
            <a:endParaRPr lang="ru-RU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421134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297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600" dirty="0" smtClean="0"/>
              <a:t>Let’s check up.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5600" dirty="0" smtClean="0"/>
              <a:t>mug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buse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stuffed toy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hat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magnet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umbrella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bell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flag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dragon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key ring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T-shirt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CD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pin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  <a:r>
              <a:rPr lang="en-US" sz="5600" dirty="0" smtClean="0"/>
              <a:t>, scarve</a:t>
            </a:r>
            <a:r>
              <a:rPr lang="en-US" sz="5600" dirty="0" smtClean="0">
                <a:solidFill>
                  <a:srgbClr val="FF0000"/>
                </a:solidFill>
              </a:rPr>
              <a:t>s</a:t>
            </a:r>
          </a:p>
          <a:p>
            <a:endParaRPr lang="en-US" sz="3600" dirty="0" smtClean="0"/>
          </a:p>
          <a:p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836712"/>
            <a:ext cx="633670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Fill in </a:t>
            </a:r>
            <a:r>
              <a:rPr lang="en-US" sz="4400" b="1" dirty="0" smtClean="0">
                <a:solidFill>
                  <a:srgbClr val="FF0000"/>
                </a:solidFill>
              </a:rPr>
              <a:t>has</a:t>
            </a:r>
            <a:r>
              <a:rPr lang="en-US" sz="4400" b="1" dirty="0" smtClean="0"/>
              <a:t>,</a:t>
            </a:r>
            <a:r>
              <a:rPr lang="en-US" sz="4400" b="1" dirty="0" smtClean="0">
                <a:solidFill>
                  <a:srgbClr val="FF0000"/>
                </a:solidFill>
              </a:rPr>
              <a:t> hasn’t, have</a:t>
            </a:r>
            <a:r>
              <a:rPr lang="en-US" sz="4400" b="1" dirty="0" smtClean="0"/>
              <a:t>,</a:t>
            </a:r>
            <a:r>
              <a:rPr lang="en-US" sz="4400" b="1" dirty="0" smtClean="0">
                <a:solidFill>
                  <a:srgbClr val="FF0000"/>
                </a:solidFill>
              </a:rPr>
              <a:t> haven’t</a:t>
            </a:r>
            <a:r>
              <a:rPr lang="en-US" sz="4400" b="1" dirty="0" smtClean="0"/>
              <a:t>.</a:t>
            </a:r>
          </a:p>
          <a:p>
            <a:endParaRPr lang="en-US" sz="4400" b="1" dirty="0" smtClean="0"/>
          </a:p>
          <a:p>
            <a:pPr marL="742950" indent="-742950">
              <a:buAutoNum type="arabicPeriod"/>
            </a:pPr>
            <a:r>
              <a:rPr lang="en-US" sz="3200" b="1" dirty="0" smtClean="0"/>
              <a:t>………..they got a magnet?</a:t>
            </a:r>
          </a:p>
          <a:p>
            <a:pPr marL="742950" indent="-742950"/>
            <a:r>
              <a:rPr lang="en-US" sz="3200" b="1" dirty="0" smtClean="0"/>
              <a:t>    Yes, they ………….. .</a:t>
            </a:r>
          </a:p>
          <a:p>
            <a:pPr marL="742950" indent="-742950"/>
            <a:r>
              <a:rPr lang="en-US" sz="3200" b="1" dirty="0" smtClean="0"/>
              <a:t>2. …………he got a scarf?</a:t>
            </a:r>
          </a:p>
          <a:p>
            <a:pPr marL="742950" indent="-742950"/>
            <a:r>
              <a:rPr lang="en-US" sz="3200" b="1" dirty="0" smtClean="0"/>
              <a:t>    No, he …………. .</a:t>
            </a:r>
          </a:p>
          <a:p>
            <a:pPr marL="742950" indent="-742950"/>
            <a:r>
              <a:rPr lang="en-US" sz="3200" b="1" dirty="0" smtClean="0"/>
              <a:t>3. …………Bill got a key ring?</a:t>
            </a:r>
          </a:p>
          <a:p>
            <a:pPr marL="742950" indent="-742950"/>
            <a:r>
              <a:rPr lang="en-US" sz="3200" b="1" dirty="0" smtClean="0"/>
              <a:t>    Yes, he ………….. .</a:t>
            </a:r>
          </a:p>
          <a:p>
            <a:pPr marL="742950" indent="-742950"/>
            <a:r>
              <a:rPr lang="en-US" sz="3200" b="1" dirty="0" smtClean="0"/>
              <a:t>4. …………….you got a pin?</a:t>
            </a:r>
          </a:p>
          <a:p>
            <a:pPr marL="742950" indent="-742950"/>
            <a:r>
              <a:rPr lang="en-US" sz="3200" b="1" dirty="0" smtClean="0"/>
              <a:t>    No, I ……………….. 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7036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Which sentences does the </a:t>
            </a:r>
            <a:r>
              <a:rPr lang="en-US" sz="3200" b="1" dirty="0" smtClean="0">
                <a:solidFill>
                  <a:srgbClr val="FF0000"/>
                </a:solidFill>
              </a:rPr>
              <a:t>shop assistant </a:t>
            </a:r>
            <a:r>
              <a:rPr lang="en-US" sz="3200" b="1" dirty="0">
                <a:solidFill>
                  <a:srgbClr val="FF0000"/>
                </a:solidFill>
              </a:rPr>
              <a:t>say</a:t>
            </a:r>
            <a:r>
              <a:rPr lang="en-US" sz="3200" b="1" dirty="0"/>
              <a:t>?</a:t>
            </a:r>
            <a:endParaRPr lang="ru-RU" sz="3200" dirty="0"/>
          </a:p>
          <a:p>
            <a:pPr algn="ctr"/>
            <a:r>
              <a:rPr lang="en-US" sz="3200" b="1" dirty="0"/>
              <a:t>Which does the </a:t>
            </a:r>
            <a:r>
              <a:rPr lang="en-US" sz="3200" b="1" dirty="0">
                <a:solidFill>
                  <a:srgbClr val="FF0000"/>
                </a:solidFill>
              </a:rPr>
              <a:t>customer say</a:t>
            </a:r>
            <a:r>
              <a:rPr lang="en-US" sz="3200" b="1" dirty="0" smtClean="0"/>
              <a:t>?</a:t>
            </a:r>
          </a:p>
          <a:p>
            <a:pPr algn="ctr"/>
            <a:endParaRPr lang="ru-RU" sz="3200" b="1" dirty="0" smtClean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 smtClean="0"/>
              <a:t>How can I help you?</a:t>
            </a:r>
            <a:endParaRPr lang="ru-RU" sz="3600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 smtClean="0"/>
              <a:t>How about this key ring?</a:t>
            </a:r>
            <a:endParaRPr lang="ru-RU" sz="3600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 smtClean="0"/>
              <a:t>I want to buy a souvenir.</a:t>
            </a:r>
            <a:endParaRPr lang="ru-RU" sz="3600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/>
              <a:t>Here you are</a:t>
            </a:r>
            <a:r>
              <a:rPr lang="en-US" sz="3600" dirty="0" smtClean="0"/>
              <a:t>.</a:t>
            </a:r>
            <a:endParaRPr lang="ru-RU" sz="3600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 smtClean="0"/>
              <a:t>How much is it?</a:t>
            </a:r>
            <a:endParaRPr lang="ru-RU" sz="3600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3600" dirty="0" smtClean="0"/>
              <a:t>It’s 4 pounds.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125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3474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What we are going to do…</a:t>
            </a:r>
          </a:p>
          <a:p>
            <a:pPr marL="0" indent="0">
              <a:buNone/>
            </a:pPr>
            <a:r>
              <a:rPr lang="en-US" sz="4800" i="1" dirty="0" smtClean="0"/>
              <a:t> Introduce and practice language for buying a souvenir</a:t>
            </a:r>
            <a:endParaRPr lang="ru-RU" sz="48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718" y="-436305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 </a:t>
            </a:r>
            <a:endParaRPr lang="ru-RU" sz="2800" dirty="0"/>
          </a:p>
          <a:p>
            <a:pPr algn="ctr"/>
            <a:r>
              <a:rPr lang="en-US" sz="3200" b="1" dirty="0"/>
              <a:t>What is </a:t>
            </a:r>
            <a:r>
              <a:rPr lang="en-US" sz="3200" b="1" dirty="0">
                <a:solidFill>
                  <a:srgbClr val="FF0000"/>
                </a:solidFill>
              </a:rPr>
              <a:t>the English for</a:t>
            </a:r>
            <a:r>
              <a:rPr lang="en-US" sz="3200" b="1" dirty="0" smtClean="0"/>
              <a:t>:</a:t>
            </a:r>
            <a:endParaRPr lang="ru-RU" sz="3200" b="1" dirty="0" smtClean="0"/>
          </a:p>
          <a:p>
            <a:endParaRPr lang="ru-RU" sz="2800" dirty="0"/>
          </a:p>
          <a:p>
            <a:pPr marL="514350" lvl="0" indent="-514350">
              <a:buFont typeface="Wingdings" pitchFamily="2" charset="2"/>
              <a:buChar char="Ø"/>
            </a:pPr>
            <a:r>
              <a:rPr lang="ru-RU" sz="3200" dirty="0" smtClean="0"/>
              <a:t>Я хочу купить сувенир?</a:t>
            </a:r>
            <a:endParaRPr lang="ru-RU" sz="3200" dirty="0"/>
          </a:p>
          <a:p>
            <a:pPr lvl="0"/>
            <a:r>
              <a:rPr lang="en-US" sz="3200" u="sng" dirty="0" smtClean="0">
                <a:solidFill>
                  <a:srgbClr val="FF0000"/>
                </a:solidFill>
              </a:rPr>
              <a:t>I want to buy a souvenir?</a:t>
            </a:r>
            <a:r>
              <a:rPr lang="en-US" sz="3200" u="sng" dirty="0" smtClean="0"/>
              <a:t> </a:t>
            </a:r>
            <a:endParaRPr lang="ru-RU" sz="3200" u="sng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3200" dirty="0" smtClean="0"/>
              <a:t>Чем я могу вам помочь?</a:t>
            </a:r>
            <a:endParaRPr lang="ru-RU" sz="3200" dirty="0"/>
          </a:p>
          <a:p>
            <a:pPr lvl="0"/>
            <a:r>
              <a:rPr lang="en-US" sz="3200" u="sng" dirty="0" smtClean="0">
                <a:solidFill>
                  <a:srgbClr val="FF0000"/>
                </a:solidFill>
              </a:rPr>
              <a:t>How can I help you</a:t>
            </a:r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ru-RU" sz="3200" dirty="0">
              <a:solidFill>
                <a:srgbClr val="FF0000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3200" dirty="0" smtClean="0"/>
              <a:t>Сколько это стоит?</a:t>
            </a:r>
            <a:endParaRPr lang="ru-RU" sz="3200" dirty="0"/>
          </a:p>
          <a:p>
            <a:pPr lvl="0"/>
            <a:r>
              <a:rPr lang="en-US" sz="3200" u="sng" dirty="0" smtClean="0">
                <a:solidFill>
                  <a:srgbClr val="FF0000"/>
                </a:solidFill>
              </a:rPr>
              <a:t>How much is it?</a:t>
            </a:r>
            <a:r>
              <a:rPr lang="en-US" sz="3200" u="sng" dirty="0" smtClean="0"/>
              <a:t> </a:t>
            </a:r>
            <a:endParaRPr lang="ru-RU" sz="32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3200" dirty="0" smtClean="0"/>
              <a:t>5 фунтов.</a:t>
            </a:r>
            <a:endParaRPr lang="ru-RU" sz="3200" dirty="0"/>
          </a:p>
          <a:p>
            <a:pPr lvl="0"/>
            <a:r>
              <a:rPr lang="en-US" sz="3200" u="sng" dirty="0" smtClean="0">
                <a:solidFill>
                  <a:srgbClr val="FF0000"/>
                </a:solidFill>
              </a:rPr>
              <a:t>It’s 5 pounds.</a:t>
            </a:r>
            <a:r>
              <a:rPr lang="en-US" sz="3200" u="sng" dirty="0" smtClean="0"/>
              <a:t> </a:t>
            </a:r>
            <a:endParaRPr lang="ru-RU" sz="32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3200" dirty="0" smtClean="0"/>
              <a:t>Возьмите.</a:t>
            </a:r>
            <a:endParaRPr lang="ru-RU" sz="3200" dirty="0"/>
          </a:p>
          <a:p>
            <a:pPr lvl="0"/>
            <a:r>
              <a:rPr lang="en-US" sz="3200" u="sng" dirty="0" smtClean="0">
                <a:solidFill>
                  <a:srgbClr val="FF0000"/>
                </a:solidFill>
              </a:rPr>
              <a:t>Here you are.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3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772816"/>
            <a:ext cx="60486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Let’s try </a:t>
            </a:r>
            <a:r>
              <a:rPr lang="en-US" sz="4000" b="1" dirty="0">
                <a:solidFill>
                  <a:srgbClr val="FF0000"/>
                </a:solidFill>
              </a:rPr>
              <a:t>to act out </a:t>
            </a:r>
            <a:r>
              <a:rPr lang="en-US" sz="4000" b="1"/>
              <a:t>several </a:t>
            </a:r>
            <a:r>
              <a:rPr lang="en-US" sz="4000" b="1" smtClean="0"/>
              <a:t>dialogues </a:t>
            </a:r>
            <a:r>
              <a:rPr lang="en-US" sz="4000" b="1" dirty="0"/>
              <a:t>between </a:t>
            </a:r>
            <a:endParaRPr lang="ru-RU" sz="4000" dirty="0"/>
          </a:p>
          <a:p>
            <a:pPr algn="ctr"/>
            <a:r>
              <a:rPr lang="en-US" sz="4000" b="1" dirty="0"/>
              <a:t>a customer and the </a:t>
            </a:r>
            <a:r>
              <a:rPr lang="en-US" sz="4000" b="1" dirty="0" smtClean="0"/>
              <a:t>shop assistant.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3046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793289" y="476672"/>
            <a:ext cx="6512511" cy="936104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Leave a tip for me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1670" y="1785926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information is interesting, I can easily use it in practice.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071670" y="3357562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information is interesting, </a:t>
            </a:r>
            <a:r>
              <a:rPr lang="en-US" sz="2800" dirty="0"/>
              <a:t>b</a:t>
            </a:r>
            <a:r>
              <a:rPr lang="en-US" sz="2800" dirty="0" smtClean="0"/>
              <a:t>ut I have some problems to use it in practice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0" y="5301208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information is difficult to understand</a:t>
            </a:r>
            <a:endParaRPr lang="ru-RU" sz="2800" dirty="0"/>
          </a:p>
        </p:txBody>
      </p:sp>
      <p:pic>
        <p:nvPicPr>
          <p:cNvPr id="3" name="Picture 3" descr="C:\Users\Ира\Desktop\christmassta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1440160" cy="1368152"/>
          </a:xfrm>
          <a:prstGeom prst="rect">
            <a:avLst/>
          </a:prstGeom>
          <a:noFill/>
        </p:spPr>
      </p:pic>
      <p:pic>
        <p:nvPicPr>
          <p:cNvPr id="1026" name="Picture 2" descr="C:\Users\Ира\Desktop\light-green-star-h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1440159" cy="1296144"/>
          </a:xfrm>
          <a:prstGeom prst="rect">
            <a:avLst/>
          </a:prstGeom>
          <a:noFill/>
        </p:spPr>
      </p:pic>
      <p:pic>
        <p:nvPicPr>
          <p:cNvPr id="1027" name="Picture 3" descr="C:\Users\Ира\Desktop\estrela_azul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797152"/>
            <a:ext cx="1512168" cy="14401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304800" y="785794"/>
            <a:ext cx="8686800" cy="529433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>
                <a:solidFill>
                  <a:srgbClr val="0000CC"/>
                </a:solidFill>
              </a:rPr>
              <a:t>Thank you for </a:t>
            </a:r>
          </a:p>
          <a:p>
            <a:pPr algn="ctr">
              <a:buNone/>
            </a:pPr>
            <a:r>
              <a:rPr lang="en-US" sz="8800" b="1" dirty="0" smtClean="0">
                <a:solidFill>
                  <a:srgbClr val="0000CC"/>
                </a:solidFill>
              </a:rPr>
              <a:t>the lesson!</a:t>
            </a:r>
          </a:p>
          <a:p>
            <a:pPr algn="ctr">
              <a:buNone/>
            </a:pPr>
            <a:r>
              <a:rPr lang="en-US" sz="8800" b="1" dirty="0" smtClean="0">
                <a:solidFill>
                  <a:srgbClr val="7030A0"/>
                </a:solidFill>
              </a:rPr>
              <a:t>Good-bye!</a:t>
            </a:r>
            <a:endParaRPr lang="ru-RU" sz="8800" b="1" dirty="0">
              <a:solidFill>
                <a:srgbClr val="7030A0"/>
              </a:solidFill>
            </a:endParaRPr>
          </a:p>
        </p:txBody>
      </p:sp>
      <p:pic>
        <p:nvPicPr>
          <p:cNvPr id="73730" name="Picture 2" descr="C:\Documents and Settings\Admin\Local Settings\Temp\Temporary Internet Files\Content.IE5\JIP04V7R\MCj019790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154" y="3571876"/>
            <a:ext cx="1751846" cy="22950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07374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Revise vocabulary for </a:t>
            </a:r>
            <a:r>
              <a:rPr lang="en-US" sz="4000" dirty="0" smtClean="0">
                <a:solidFill>
                  <a:srgbClr val="00B050"/>
                </a:solidFill>
              </a:rPr>
              <a:t>names of souvenirs of the UK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Revise </a:t>
            </a:r>
            <a:r>
              <a:rPr lang="en-US" sz="4000" dirty="0" smtClean="0">
                <a:solidFill>
                  <a:schemeClr val="accent6"/>
                </a:solidFill>
              </a:rPr>
              <a:t>Plural forms</a:t>
            </a:r>
            <a:r>
              <a:rPr lang="en-US" sz="40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Revise rules for </a:t>
            </a:r>
            <a:r>
              <a:rPr lang="en-US" sz="4000" dirty="0" smtClean="0">
                <a:solidFill>
                  <a:schemeClr val="accent6"/>
                </a:solidFill>
              </a:rPr>
              <a:t>have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chemeClr val="accent6"/>
                </a:solidFill>
              </a:rPr>
              <a:t>has got</a:t>
            </a:r>
            <a:r>
              <a:rPr lang="en-US" sz="4000" dirty="0" smtClean="0">
                <a:solidFill>
                  <a:schemeClr val="tx1"/>
                </a:solidFill>
              </a:rPr>
              <a:t>/, </a:t>
            </a:r>
            <a:r>
              <a:rPr lang="en-US" sz="4000" dirty="0" smtClean="0">
                <a:solidFill>
                  <a:schemeClr val="accent6"/>
                </a:solidFill>
              </a:rPr>
              <a:t>haven’t</a:t>
            </a:r>
            <a:r>
              <a:rPr lang="en-US" sz="4000" dirty="0" smtClean="0">
                <a:solidFill>
                  <a:schemeClr val="tx1"/>
                </a:solidFill>
              </a:rPr>
              <a:t>/</a:t>
            </a:r>
            <a:r>
              <a:rPr lang="en-US" sz="4000" dirty="0" smtClean="0">
                <a:solidFill>
                  <a:schemeClr val="accent6"/>
                </a:solidFill>
              </a:rPr>
              <a:t>hasn’t got</a:t>
            </a:r>
            <a:endParaRPr lang="en-US" sz="4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4000" dirty="0" smtClean="0"/>
          </a:p>
          <a:p>
            <a:pPr>
              <a:buFont typeface="Wingdings" pitchFamily="2" charset="2"/>
              <a:buChar char="q"/>
            </a:pPr>
            <a:endParaRPr lang="en-US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556792"/>
            <a:ext cx="66247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You are </a:t>
            </a:r>
            <a:r>
              <a:rPr lang="en-US" sz="4400" b="1" dirty="0">
                <a:solidFill>
                  <a:srgbClr val="FF0000"/>
                </a:solidFill>
              </a:rPr>
              <a:t>at a </a:t>
            </a:r>
            <a:r>
              <a:rPr lang="en-US" sz="4400" b="1" dirty="0" smtClean="0">
                <a:solidFill>
                  <a:srgbClr val="FF0000"/>
                </a:solidFill>
              </a:rPr>
              <a:t>souvenir shop in the UK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764704"/>
            <a:ext cx="38164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chemeClr val="accent3">
                    <a:lumMod val="75000"/>
                  </a:schemeClr>
                </a:solidFill>
              </a:rPr>
              <a:t>The situation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ru-RU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482" name="Picture 2" descr="Henley Str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6768752" cy="3368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41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3">
                    <a:lumMod val="75000"/>
                  </a:schemeClr>
                </a:solidFill>
              </a:rPr>
              <a:t>The situation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en-US" sz="4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n-US" sz="4800" b="1" dirty="0" smtClean="0"/>
          </a:p>
          <a:p>
            <a:pPr algn="ctr"/>
            <a:r>
              <a:rPr lang="en-US" sz="4400" b="1" dirty="0" smtClean="0"/>
              <a:t>You </a:t>
            </a:r>
            <a:r>
              <a:rPr lang="en-US" sz="4400" b="1" dirty="0"/>
              <a:t>are </a:t>
            </a:r>
            <a:r>
              <a:rPr lang="ru-RU" sz="4400" b="1" dirty="0" smtClean="0"/>
              <a:t>с</a:t>
            </a:r>
            <a:r>
              <a:rPr lang="en-US" sz="4400" b="1" dirty="0" err="1" smtClean="0"/>
              <a:t>ustomers</a:t>
            </a:r>
            <a:r>
              <a:rPr lang="en-US" sz="4400" b="1" dirty="0" smtClean="0"/>
              <a:t> </a:t>
            </a:r>
            <a:r>
              <a:rPr lang="en-US" sz="4400" b="1" dirty="0"/>
              <a:t>who would like to </a:t>
            </a:r>
            <a:r>
              <a:rPr lang="en-US" sz="4400" b="1" dirty="0" smtClean="0"/>
              <a:t>buy a souvenir at </a:t>
            </a:r>
            <a:r>
              <a:rPr lang="en-US" sz="4400" b="1" dirty="0"/>
              <a:t>a </a:t>
            </a:r>
            <a:r>
              <a:rPr lang="en-US" sz="4400" b="1" dirty="0" smtClean="0"/>
              <a:t>souvenir shop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9994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052736"/>
            <a:ext cx="57423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</a:t>
            </a:r>
          </a:p>
          <a:p>
            <a:pPr algn="ctr"/>
            <a:r>
              <a:rPr lang="en-US" sz="6000" b="1" dirty="0" smtClean="0"/>
              <a:t>What </a:t>
            </a:r>
            <a:r>
              <a:rPr lang="en-US" sz="6000" b="1" dirty="0" smtClean="0">
                <a:solidFill>
                  <a:srgbClr val="FF0000"/>
                </a:solidFill>
              </a:rPr>
              <a:t>should we know</a:t>
            </a:r>
            <a:r>
              <a:rPr lang="en-US" sz="6000" b="1" dirty="0" smtClean="0"/>
              <a:t> to buy a souvenir there?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54106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6668" y="2420888"/>
            <a:ext cx="75466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/>
              <a:t>We should know </a:t>
            </a:r>
            <a:r>
              <a:rPr lang="en-US" sz="4400" b="1" dirty="0">
                <a:solidFill>
                  <a:srgbClr val="FF0000"/>
                </a:solidFill>
              </a:rPr>
              <a:t>the names 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of souvenirs 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6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916832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We should </a:t>
            </a:r>
            <a:r>
              <a:rPr lang="en-US" sz="4400" b="1" dirty="0" smtClean="0"/>
              <a:t>know </a:t>
            </a:r>
            <a:r>
              <a:rPr lang="en-US" sz="4400" b="1" dirty="0" smtClean="0">
                <a:solidFill>
                  <a:srgbClr val="FF0000"/>
                </a:solidFill>
              </a:rPr>
              <a:t>polite phrases for buying souvenirs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96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772816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 smtClean="0"/>
              <a:t>What is </a:t>
            </a:r>
            <a:r>
              <a:rPr lang="en-US" sz="4400" b="1" dirty="0" smtClean="0">
                <a:solidFill>
                  <a:srgbClr val="FF0000"/>
                </a:solidFill>
              </a:rPr>
              <a:t>the main aim </a:t>
            </a:r>
            <a:r>
              <a:rPr lang="en-US" sz="4400" b="1" dirty="0">
                <a:solidFill>
                  <a:srgbClr val="FF0000"/>
                </a:solidFill>
              </a:rPr>
              <a:t>of this lesson?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6826</TotalTime>
  <Words>529</Words>
  <Application>Microsoft Office PowerPoint</Application>
  <PresentationFormat>Экран (4:3)</PresentationFormat>
  <Paragraphs>94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Leave a tip for 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English</dc:creator>
  <cp:lastModifiedBy>Наташа</cp:lastModifiedBy>
  <cp:revision>60</cp:revision>
  <dcterms:created xsi:type="dcterms:W3CDTF">2013-03-20T15:29:30Z</dcterms:created>
  <dcterms:modified xsi:type="dcterms:W3CDTF">2015-07-20T15:30:36Z</dcterms:modified>
</cp:coreProperties>
</file>