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custDataLst>
    <p:tags r:id="rId18"/>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19.02.2012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19.02.2012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19.02.2012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19.02.2012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19.02.2012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19.02.2012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19.02.2012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4C71EC6-210F-42DE-9C53-41977AD35B3D}" type="datetimeFigureOut">
              <a:rPr lang="ru-RU" smtClean="0"/>
              <a:t>19.02.2012</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476672"/>
            <a:ext cx="8136904" cy="3600400"/>
          </a:xfrm>
        </p:spPr>
        <p:txBody>
          <a:bodyPr/>
          <a:lstStyle/>
          <a:p>
            <a:pPr algn="ctr"/>
            <a:r>
              <a:rPr lang="en-US" b="1" dirty="0"/>
              <a:t> </a:t>
            </a:r>
            <a:r>
              <a:rPr lang="en-US" sz="5400" b="1" dirty="0">
                <a:effectLst>
                  <a:outerShdw blurRad="38100" dist="38100" dir="2700000" algn="tl">
                    <a:srgbClr val="000000">
                      <a:alpha val="43137"/>
                    </a:srgbClr>
                  </a:outerShdw>
                </a:effectLst>
              </a:rPr>
              <a:t>The Typical British </a:t>
            </a:r>
            <a:r>
              <a:rPr lang="en-US" sz="5400" b="1" dirty="0" smtClean="0">
                <a:effectLst>
                  <a:outerShdw blurRad="38100" dist="38100" dir="2700000" algn="tl">
                    <a:srgbClr val="000000">
                      <a:alpha val="43137"/>
                    </a:srgbClr>
                  </a:outerShdw>
                </a:effectLst>
              </a:rPr>
              <a:t>Houses</a:t>
            </a:r>
            <a:r>
              <a:rPr lang="ru-RU" sz="5400" b="1" dirty="0">
                <a:effectLst>
                  <a:outerShdw blurRad="38100" dist="38100" dir="2700000" algn="tl">
                    <a:srgbClr val="000000">
                      <a:alpha val="43137"/>
                    </a:srgbClr>
                  </a:outerShdw>
                </a:effectLst>
              </a:rPr>
              <a:t/>
            </a:r>
            <a:br>
              <a:rPr lang="ru-RU" sz="5400" b="1" dirty="0">
                <a:effectLst>
                  <a:outerShdw blurRad="38100" dist="38100" dir="2700000" algn="tl">
                    <a:srgbClr val="000000">
                      <a:alpha val="43137"/>
                    </a:srgbClr>
                  </a:outerShdw>
                </a:effectLst>
              </a:rPr>
            </a:br>
            <a:r>
              <a:rPr lang="ru-RU" sz="5400" b="1" dirty="0">
                <a:effectLst>
                  <a:outerShdw blurRad="38100" dist="38100" dir="2700000" algn="tl">
                    <a:srgbClr val="000000">
                      <a:alpha val="43137"/>
                    </a:srgbClr>
                  </a:outerShdw>
                </a:effectLst>
              </a:rPr>
              <a:t/>
            </a:r>
            <a:br>
              <a:rPr lang="ru-RU" sz="5400" b="1" dirty="0">
                <a:effectLst>
                  <a:outerShdw blurRad="38100" dist="38100" dir="2700000" algn="tl">
                    <a:srgbClr val="000000">
                      <a:alpha val="43137"/>
                    </a:srgbClr>
                  </a:outerShdw>
                </a:effectLst>
              </a:rPr>
            </a:br>
            <a:endParaRPr lang="ru-RU" b="1" dirty="0">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736939"/>
            <a:ext cx="3744416" cy="3916752"/>
          </a:xfrm>
          <a:prstGeom prst="rect">
            <a:avLst/>
          </a:prstGeom>
          <a:ln>
            <a:noFill/>
          </a:ln>
          <a:effectLst>
            <a:softEdge rad="112500"/>
          </a:effectLst>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b="8058"/>
          <a:stretch/>
        </p:blipFill>
        <p:spPr>
          <a:xfrm>
            <a:off x="5652120" y="2706542"/>
            <a:ext cx="3219822" cy="3947149"/>
          </a:xfrm>
          <a:prstGeom prst="rect">
            <a:avLst/>
          </a:prstGeom>
          <a:ln>
            <a:noFill/>
          </a:ln>
          <a:effectLst>
            <a:softEdge rad="112500"/>
          </a:effectLst>
        </p:spPr>
      </p:pic>
    </p:spTree>
    <p:extLst>
      <p:ext uri="{BB962C8B-B14F-4D97-AF65-F5344CB8AC3E}">
        <p14:creationId xmlns:p14="http://schemas.microsoft.com/office/powerpoint/2010/main" val="3059120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675724"/>
            <a:ext cx="8136904" cy="924475"/>
          </a:xfrm>
        </p:spPr>
        <p:txBody>
          <a:bodyPr>
            <a:noAutofit/>
          </a:bodyPr>
          <a:lstStyle/>
          <a:p>
            <a:pPr algn="ctr"/>
            <a:r>
              <a:rPr lang="en-US" sz="2800" b="1" dirty="0"/>
              <a:t>A Block </a:t>
            </a:r>
            <a:r>
              <a:rPr lang="en-US" sz="2800" b="1" dirty="0" smtClean="0"/>
              <a:t>Flats </a:t>
            </a:r>
            <a:r>
              <a:rPr lang="en-US" sz="2800" b="1" dirty="0"/>
              <a:t>(apartments)</a:t>
            </a:r>
            <a:r>
              <a:rPr lang="ru-RU" sz="2800" b="1" dirty="0"/>
              <a:t/>
            </a:r>
            <a:br>
              <a:rPr lang="ru-RU" sz="2800" b="1" dirty="0"/>
            </a:br>
            <a:endParaRPr lang="ru-RU" sz="2800" b="1" dirty="0"/>
          </a:p>
        </p:txBody>
      </p:sp>
      <p:sp>
        <p:nvSpPr>
          <p:cNvPr id="3" name="Объект 2"/>
          <p:cNvSpPr>
            <a:spLocks noGrp="1"/>
          </p:cNvSpPr>
          <p:nvPr>
            <p:ph idx="1"/>
          </p:nvPr>
        </p:nvSpPr>
        <p:spPr>
          <a:xfrm>
            <a:off x="179512" y="1124744"/>
            <a:ext cx="8568952" cy="2620888"/>
          </a:xfrm>
        </p:spPr>
        <p:txBody>
          <a:bodyPr>
            <a:normAutofit/>
          </a:bodyPr>
          <a:lstStyle/>
          <a:p>
            <a:pPr marL="0" indent="0">
              <a:buNone/>
            </a:pPr>
            <a:r>
              <a:rPr lang="en-US" sz="2800" b="1" dirty="0" smtClean="0"/>
              <a:t>A </a:t>
            </a:r>
            <a:r>
              <a:rPr lang="en-US" sz="2800" b="1" dirty="0"/>
              <a:t>flat is part of a bigger building where all the flats share a front door. Only cities and very big towns have flats like the one you can see below.</a:t>
            </a:r>
            <a:endParaRPr lang="ru-RU" sz="2800" b="1"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b="5228"/>
          <a:stretch/>
        </p:blipFill>
        <p:spPr>
          <a:xfrm>
            <a:off x="5724129" y="2852936"/>
            <a:ext cx="3066740" cy="3875226"/>
          </a:xfrm>
          <a:prstGeom prst="rect">
            <a:avLst/>
          </a:prstGeom>
          <a:ln>
            <a:noFill/>
          </a:ln>
          <a:effectLst>
            <a:softEdge rad="112500"/>
          </a:effectLst>
        </p:spPr>
      </p:pic>
    </p:spTree>
    <p:extLst>
      <p:ext uri="{BB962C8B-B14F-4D97-AF65-F5344CB8AC3E}">
        <p14:creationId xmlns:p14="http://schemas.microsoft.com/office/powerpoint/2010/main" val="1112814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60648"/>
            <a:ext cx="7125113" cy="924475"/>
          </a:xfrm>
        </p:spPr>
        <p:txBody>
          <a:bodyPr>
            <a:normAutofit fontScale="90000"/>
          </a:bodyPr>
          <a:lstStyle/>
          <a:p>
            <a:pPr algn="ctr"/>
            <a:r>
              <a:rPr lang="en-US" sz="3100" b="1" dirty="0"/>
              <a:t>A Bungalow</a:t>
            </a:r>
            <a:br>
              <a:rPr lang="en-US" sz="3100" b="1" dirty="0"/>
            </a:br>
            <a:endParaRPr lang="ru-RU" b="1" dirty="0"/>
          </a:p>
        </p:txBody>
      </p:sp>
      <p:sp>
        <p:nvSpPr>
          <p:cNvPr id="3" name="Объект 2"/>
          <p:cNvSpPr>
            <a:spLocks noGrp="1"/>
          </p:cNvSpPr>
          <p:nvPr>
            <p:ph idx="1"/>
          </p:nvPr>
        </p:nvSpPr>
        <p:spPr>
          <a:xfrm>
            <a:off x="179512" y="980728"/>
            <a:ext cx="8712968" cy="3456384"/>
          </a:xfrm>
        </p:spPr>
        <p:txBody>
          <a:bodyPr>
            <a:normAutofit/>
          </a:bodyPr>
          <a:lstStyle/>
          <a:p>
            <a:pPr marL="0" indent="0">
              <a:buNone/>
            </a:pPr>
            <a:r>
              <a:rPr lang="en-US" sz="2800" b="1" dirty="0" smtClean="0"/>
              <a:t>A </a:t>
            </a:r>
            <a:r>
              <a:rPr lang="en-US" sz="2800" b="1" dirty="0"/>
              <a:t>bungalow is a house which is only on one floor, no stairs. It may be joined to another bungalow or might stand alone.</a:t>
            </a:r>
          </a:p>
          <a:p>
            <a:pPr marL="0" indent="0">
              <a:buNone/>
            </a:pPr>
            <a:r>
              <a:rPr lang="en-US" sz="2800" b="1" dirty="0" smtClean="0"/>
              <a:t>The </a:t>
            </a:r>
            <a:r>
              <a:rPr lang="en-US" sz="2800" b="1" dirty="0"/>
              <a:t>bungalow pictured below is made from white wooden planks. It is called a </a:t>
            </a:r>
            <a:r>
              <a:rPr lang="en-US" sz="2800" b="1" dirty="0" err="1"/>
              <a:t>weatherboarded</a:t>
            </a:r>
            <a:r>
              <a:rPr lang="en-US" sz="2800" b="1" dirty="0"/>
              <a:t> bungalow.</a:t>
            </a:r>
            <a:endParaRPr lang="ru-RU" sz="2800" b="1"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7705" b="13521"/>
          <a:stretch/>
        </p:blipFill>
        <p:spPr>
          <a:xfrm>
            <a:off x="5148064" y="3977845"/>
            <a:ext cx="3888431" cy="2732528"/>
          </a:xfrm>
          <a:prstGeom prst="rect">
            <a:avLst/>
          </a:prstGeom>
          <a:ln>
            <a:noFill/>
          </a:ln>
          <a:effectLst>
            <a:softEdge rad="112500"/>
          </a:effectLst>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b="6824"/>
          <a:stretch/>
        </p:blipFill>
        <p:spPr>
          <a:xfrm>
            <a:off x="539552" y="4198815"/>
            <a:ext cx="3593975" cy="2511558"/>
          </a:xfrm>
          <a:prstGeom prst="rect">
            <a:avLst/>
          </a:prstGeom>
          <a:ln>
            <a:noFill/>
          </a:ln>
          <a:effectLst>
            <a:softEdge rad="112500"/>
          </a:effectLst>
        </p:spPr>
      </p:pic>
    </p:spTree>
    <p:extLst>
      <p:ext uri="{BB962C8B-B14F-4D97-AF65-F5344CB8AC3E}">
        <p14:creationId xmlns:p14="http://schemas.microsoft.com/office/powerpoint/2010/main" val="1020432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2800" b="1" dirty="0" err="1"/>
              <a:t>Oast</a:t>
            </a:r>
            <a:r>
              <a:rPr lang="en-US" sz="2800" b="1" dirty="0"/>
              <a:t> House</a:t>
            </a:r>
            <a:br>
              <a:rPr lang="en-US" sz="2800" b="1" dirty="0"/>
            </a:br>
            <a:endParaRPr lang="ru-RU" sz="2800" b="1" dirty="0"/>
          </a:p>
        </p:txBody>
      </p:sp>
      <p:sp>
        <p:nvSpPr>
          <p:cNvPr id="3" name="Объект 2"/>
          <p:cNvSpPr>
            <a:spLocks noGrp="1"/>
          </p:cNvSpPr>
          <p:nvPr>
            <p:ph idx="1"/>
          </p:nvPr>
        </p:nvSpPr>
        <p:spPr>
          <a:xfrm>
            <a:off x="251520" y="1556792"/>
            <a:ext cx="8496944" cy="2808312"/>
          </a:xfrm>
        </p:spPr>
        <p:txBody>
          <a:bodyPr>
            <a:noAutofit/>
          </a:bodyPr>
          <a:lstStyle/>
          <a:p>
            <a:pPr marL="0" indent="0">
              <a:buNone/>
            </a:pPr>
            <a:r>
              <a:rPr lang="en-US" sz="2800" b="1" dirty="0" smtClean="0"/>
              <a:t>Many </a:t>
            </a:r>
            <a:r>
              <a:rPr lang="en-US" sz="2800" b="1" dirty="0"/>
              <a:t>people in England live in buildings which were once built for something else other than a home. </a:t>
            </a:r>
            <a:r>
              <a:rPr lang="en-US" sz="2800" b="1" dirty="0" err="1"/>
              <a:t>Oast</a:t>
            </a:r>
            <a:r>
              <a:rPr lang="en-US" sz="2800" b="1" dirty="0"/>
              <a:t> Houses were not originally a building where people lived. They were part of farm buildings and were where hops (a plant from which beer is made) were </a:t>
            </a:r>
            <a:r>
              <a:rPr lang="en-US" sz="2800" b="1" dirty="0" err="1"/>
              <a:t>layed</a:t>
            </a:r>
            <a:r>
              <a:rPr lang="en-US" sz="2800" b="1" dirty="0"/>
              <a:t> out and dried.</a:t>
            </a:r>
            <a:endParaRPr lang="ru-RU" sz="2800" b="1"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b="10834"/>
          <a:stretch/>
        </p:blipFill>
        <p:spPr>
          <a:xfrm>
            <a:off x="4644008" y="4261933"/>
            <a:ext cx="3882008" cy="2596067"/>
          </a:xfrm>
          <a:prstGeom prst="rect">
            <a:avLst/>
          </a:prstGeom>
          <a:ln>
            <a:noFill/>
          </a:ln>
          <a:effectLst>
            <a:softEdge rad="112500"/>
          </a:effectLst>
        </p:spPr>
      </p:pic>
    </p:spTree>
    <p:extLst>
      <p:ext uri="{BB962C8B-B14F-4D97-AF65-F5344CB8AC3E}">
        <p14:creationId xmlns:p14="http://schemas.microsoft.com/office/powerpoint/2010/main" val="1280412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sz="3100" b="1" dirty="0"/>
              <a:t>Census 2001: Housing</a:t>
            </a:r>
            <a:br>
              <a:rPr lang="en-US" sz="3100" b="1" dirty="0"/>
            </a:br>
            <a:endParaRPr lang="ru-RU" b="1" dirty="0"/>
          </a:p>
        </p:txBody>
      </p:sp>
      <p:sp>
        <p:nvSpPr>
          <p:cNvPr id="3" name="Объект 2"/>
          <p:cNvSpPr>
            <a:spLocks noGrp="1"/>
          </p:cNvSpPr>
          <p:nvPr>
            <p:ph idx="1"/>
          </p:nvPr>
        </p:nvSpPr>
        <p:spPr>
          <a:xfrm>
            <a:off x="395536" y="1052737"/>
            <a:ext cx="8291264" cy="2232248"/>
          </a:xfrm>
        </p:spPr>
        <p:txBody>
          <a:bodyPr>
            <a:normAutofit/>
          </a:bodyPr>
          <a:lstStyle/>
          <a:p>
            <a:pPr marL="0" indent="0">
              <a:buNone/>
            </a:pPr>
            <a:r>
              <a:rPr lang="en-US" sz="2800" b="1" dirty="0" smtClean="0"/>
              <a:t>The </a:t>
            </a:r>
            <a:r>
              <a:rPr lang="en-US" sz="2800" b="1" dirty="0"/>
              <a:t>most popular type of home in England is semi-detached (more than 27% of all homes), closely followed by detached then terraced.</a:t>
            </a:r>
            <a:endParaRPr lang="ru-RU" sz="2800"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120008"/>
            <a:ext cx="4896544" cy="3575961"/>
          </a:xfrm>
          <a:prstGeom prst="rect">
            <a:avLst/>
          </a:prstGeom>
        </p:spPr>
      </p:pic>
    </p:spTree>
    <p:extLst>
      <p:ext uri="{BB962C8B-B14F-4D97-AF65-F5344CB8AC3E}">
        <p14:creationId xmlns:p14="http://schemas.microsoft.com/office/powerpoint/2010/main" val="4007101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640960" cy="1512168"/>
          </a:xfrm>
        </p:spPr>
        <p:txBody>
          <a:bodyPr/>
          <a:lstStyle/>
          <a:p>
            <a:pPr algn="ctr"/>
            <a:r>
              <a:rPr lang="en-US" sz="2800" b="1" dirty="0"/>
              <a:t>Almost half of London's households are flats, </a:t>
            </a:r>
            <a:r>
              <a:rPr lang="en-US" sz="2800" b="1" dirty="0" err="1"/>
              <a:t>maisonettes</a:t>
            </a:r>
            <a:r>
              <a:rPr lang="en-US" sz="2800" b="1" dirty="0"/>
              <a:t> or apartments.</a:t>
            </a:r>
            <a:br>
              <a:rPr lang="en-US" sz="2800" b="1" dirty="0"/>
            </a:br>
            <a:endParaRPr lang="ru-RU" sz="2800" b="1"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b="6245"/>
          <a:stretch/>
        </p:blipFill>
        <p:spPr>
          <a:xfrm>
            <a:off x="1617115" y="1844824"/>
            <a:ext cx="6574330" cy="4741363"/>
          </a:xfrm>
          <a:prstGeom prst="rect">
            <a:avLst/>
          </a:prstGeom>
          <a:ln>
            <a:noFill/>
          </a:ln>
          <a:effectLst>
            <a:softEdge rad="112500"/>
          </a:effectLst>
        </p:spPr>
      </p:pic>
    </p:spTree>
    <p:extLst>
      <p:ext uri="{BB962C8B-B14F-4D97-AF65-F5344CB8AC3E}">
        <p14:creationId xmlns:p14="http://schemas.microsoft.com/office/powerpoint/2010/main" val="3222464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850106"/>
          </a:xfrm>
        </p:spPr>
        <p:txBody>
          <a:bodyPr>
            <a:normAutofit fontScale="90000"/>
          </a:bodyPr>
          <a:lstStyle/>
          <a:p>
            <a:pPr algn="ctr"/>
            <a:r>
              <a:rPr lang="en-US" sz="3100" b="1" dirty="0"/>
              <a:t>Cost of Houses</a:t>
            </a:r>
            <a:r>
              <a:rPr lang="en-US" dirty="0"/>
              <a:t/>
            </a:r>
            <a:br>
              <a:rPr lang="en-US" dirty="0"/>
            </a:br>
            <a:endParaRPr lang="ru-RU" dirty="0"/>
          </a:p>
        </p:txBody>
      </p:sp>
      <p:sp>
        <p:nvSpPr>
          <p:cNvPr id="3" name="Объект 2"/>
          <p:cNvSpPr>
            <a:spLocks noGrp="1"/>
          </p:cNvSpPr>
          <p:nvPr>
            <p:ph idx="1"/>
          </p:nvPr>
        </p:nvSpPr>
        <p:spPr>
          <a:xfrm>
            <a:off x="179512" y="908720"/>
            <a:ext cx="8640960" cy="3168352"/>
          </a:xfrm>
        </p:spPr>
        <p:txBody>
          <a:bodyPr>
            <a:normAutofit fontScale="85000" lnSpcReduction="10000"/>
          </a:bodyPr>
          <a:lstStyle/>
          <a:p>
            <a:endParaRPr lang="en-US" dirty="0"/>
          </a:p>
          <a:p>
            <a:pPr marL="0" indent="0">
              <a:lnSpc>
                <a:spcPct val="120000"/>
              </a:lnSpc>
              <a:buNone/>
            </a:pPr>
            <a:r>
              <a:rPr lang="en-US" sz="2000" b="1" dirty="0"/>
              <a:t>A big problem in England is the rising cost of houses. In 1989 first-time buyers paid an average of around £40,000, in 2001 this had more than doubled to £85,000 and in 2006 to £151,565</a:t>
            </a:r>
            <a:r>
              <a:rPr lang="en-US" sz="2000" b="1" dirty="0" smtClean="0"/>
              <a:t>.</a:t>
            </a:r>
            <a:endParaRPr lang="en-US" sz="1600" dirty="0"/>
          </a:p>
          <a:p>
            <a:pPr marL="0" indent="0">
              <a:lnSpc>
                <a:spcPct val="120000"/>
              </a:lnSpc>
              <a:buNone/>
            </a:pPr>
            <a:r>
              <a:rPr lang="en-US" sz="2000" b="1" dirty="0"/>
              <a:t>The cost of housing in England has increased much faster than people's wages making it impossible for first-time buyers to get on the housing ladder unless they are in especially well-paid jobs, are able to call upon rich relatives or are prepared to buy jointly with friends. </a:t>
            </a:r>
          </a:p>
          <a:p>
            <a:pPr marL="0" indent="0">
              <a:buNone/>
            </a:pPr>
            <a:endParaRPr lang="en-US" sz="1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2628" y="3429000"/>
            <a:ext cx="4392488" cy="3297664"/>
          </a:xfrm>
          <a:prstGeom prst="rect">
            <a:avLst/>
          </a:prstGeom>
          <a:ln>
            <a:noFill/>
          </a:ln>
          <a:effectLst>
            <a:softEdge rad="112500"/>
          </a:effectLst>
        </p:spPr>
      </p:pic>
    </p:spTree>
    <p:extLst>
      <p:ext uri="{BB962C8B-B14F-4D97-AF65-F5344CB8AC3E}">
        <p14:creationId xmlns:p14="http://schemas.microsoft.com/office/powerpoint/2010/main" val="4235281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3467"/>
            <a:ext cx="8229600" cy="1143000"/>
          </a:xfrm>
        </p:spPr>
        <p:txBody>
          <a:bodyPr>
            <a:normAutofit/>
          </a:bodyPr>
          <a:lstStyle/>
          <a:p>
            <a:pPr algn="ctr"/>
            <a:r>
              <a:rPr lang="en-US" sz="2800" b="1" dirty="0" smtClean="0"/>
              <a:t>Cost </a:t>
            </a:r>
            <a:r>
              <a:rPr lang="en-US" sz="2800" b="1" dirty="0"/>
              <a:t>of Houses in </a:t>
            </a:r>
            <a:r>
              <a:rPr lang="en-US" sz="2800" b="1" dirty="0" smtClean="0"/>
              <a:t>2005-2007</a:t>
            </a:r>
            <a:endParaRPr lang="ru-RU" sz="2800" b="1" dirty="0"/>
          </a:p>
        </p:txBody>
      </p:sp>
      <p:sp>
        <p:nvSpPr>
          <p:cNvPr id="3" name="Объект 2"/>
          <p:cNvSpPr>
            <a:spLocks noGrp="1"/>
          </p:cNvSpPr>
          <p:nvPr>
            <p:ph idx="1"/>
          </p:nvPr>
        </p:nvSpPr>
        <p:spPr>
          <a:xfrm>
            <a:off x="179512" y="908720"/>
            <a:ext cx="8640960" cy="5544616"/>
          </a:xfrm>
        </p:spPr>
        <p:txBody>
          <a:bodyPr>
            <a:normAutofit/>
          </a:bodyPr>
          <a:lstStyle/>
          <a:p>
            <a:pPr marL="0" indent="0">
              <a:buNone/>
            </a:pPr>
            <a:r>
              <a:rPr lang="en-US" sz="2000" b="1" dirty="0" smtClean="0"/>
              <a:t>Average </a:t>
            </a:r>
            <a:r>
              <a:rPr lang="en-US" sz="2000" b="1" dirty="0"/>
              <a:t>Cost: £182,920</a:t>
            </a:r>
          </a:p>
          <a:p>
            <a:pPr marL="0" indent="0">
              <a:buNone/>
            </a:pPr>
            <a:r>
              <a:rPr lang="en-US" sz="2000" b="1" dirty="0"/>
              <a:t>Detached: £282,157</a:t>
            </a:r>
          </a:p>
          <a:p>
            <a:pPr marL="0" indent="0">
              <a:buNone/>
            </a:pPr>
            <a:r>
              <a:rPr lang="en-US" sz="2000" b="1" dirty="0"/>
              <a:t>Semi-detached: £169,074</a:t>
            </a:r>
          </a:p>
          <a:p>
            <a:pPr marL="0" indent="0">
              <a:buNone/>
            </a:pPr>
            <a:r>
              <a:rPr lang="en-US" sz="2000" b="1" dirty="0"/>
              <a:t>Terraced: £139,122</a:t>
            </a:r>
          </a:p>
          <a:p>
            <a:pPr marL="0" indent="0">
              <a:buNone/>
            </a:pPr>
            <a:r>
              <a:rPr lang="en-US" sz="2000" b="1" dirty="0"/>
              <a:t> Flat: £</a:t>
            </a:r>
            <a:r>
              <a:rPr lang="en-US" sz="2000" b="1" dirty="0" smtClean="0"/>
              <a:t>168,571</a:t>
            </a:r>
          </a:p>
          <a:p>
            <a:pPr marL="0" indent="0">
              <a:buNone/>
            </a:pPr>
            <a:endParaRPr lang="en-US" sz="2000" b="1" dirty="0" smtClean="0"/>
          </a:p>
          <a:p>
            <a:pPr marL="0" indent="0">
              <a:buNone/>
            </a:pPr>
            <a:r>
              <a:rPr lang="en-US" sz="2000" b="1" dirty="0" smtClean="0"/>
              <a:t>Average </a:t>
            </a:r>
            <a:r>
              <a:rPr lang="en-US" sz="2000" b="1" dirty="0"/>
              <a:t>Cost: £184,924 </a:t>
            </a:r>
          </a:p>
          <a:p>
            <a:pPr marL="0" indent="0">
              <a:buNone/>
            </a:pPr>
            <a:r>
              <a:rPr lang="en-US" sz="2000" b="1" dirty="0"/>
              <a:t> Detached: £285,697 </a:t>
            </a:r>
          </a:p>
          <a:p>
            <a:pPr marL="0" indent="0">
              <a:buNone/>
            </a:pPr>
            <a:r>
              <a:rPr lang="en-US" sz="2000" b="1" dirty="0"/>
              <a:t> Semi-detached: £170,650 </a:t>
            </a:r>
          </a:p>
          <a:p>
            <a:pPr marL="0" indent="0">
              <a:buNone/>
            </a:pPr>
            <a:r>
              <a:rPr lang="en-US" sz="2000" b="1" dirty="0"/>
              <a:t> Terraced: £143,512 </a:t>
            </a:r>
          </a:p>
          <a:p>
            <a:pPr marL="0" indent="0">
              <a:buNone/>
            </a:pPr>
            <a:r>
              <a:rPr lang="en-US" sz="2000" b="1" dirty="0"/>
              <a:t> Flat: £174,052</a:t>
            </a:r>
            <a:endParaRPr lang="ru-RU" sz="2000" b="1"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b="6402"/>
          <a:stretch/>
        </p:blipFill>
        <p:spPr>
          <a:xfrm>
            <a:off x="4080713" y="1602726"/>
            <a:ext cx="5063287" cy="3151018"/>
          </a:xfrm>
          <a:prstGeom prst="rect">
            <a:avLst/>
          </a:prstGeom>
          <a:ln>
            <a:noFill/>
          </a:ln>
          <a:effectLst>
            <a:softEdge rad="112500"/>
          </a:effectLst>
        </p:spPr>
      </p:pic>
      <p:sp>
        <p:nvSpPr>
          <p:cNvPr id="5" name="Прямоугольник 4"/>
          <p:cNvSpPr/>
          <p:nvPr/>
        </p:nvSpPr>
        <p:spPr>
          <a:xfrm>
            <a:off x="5004048" y="4778965"/>
            <a:ext cx="3646486" cy="646331"/>
          </a:xfrm>
          <a:prstGeom prst="rect">
            <a:avLst/>
          </a:prstGeom>
        </p:spPr>
        <p:txBody>
          <a:bodyPr wrap="square">
            <a:spAutoFit/>
          </a:bodyPr>
          <a:lstStyle/>
          <a:p>
            <a:r>
              <a:rPr lang="en-US" dirty="0" err="1"/>
              <a:t>Chartwell</a:t>
            </a:r>
            <a:r>
              <a:rPr lang="en-US" dirty="0"/>
              <a:t> House - Winston Churchill once lived here</a:t>
            </a:r>
            <a:endParaRPr lang="ru-RU" dirty="0"/>
          </a:p>
        </p:txBody>
      </p:sp>
    </p:spTree>
    <p:extLst>
      <p:ext uri="{BB962C8B-B14F-4D97-AF65-F5344CB8AC3E}">
        <p14:creationId xmlns:p14="http://schemas.microsoft.com/office/powerpoint/2010/main" val="2115089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568952" cy="4608512"/>
          </a:xfrm>
        </p:spPr>
        <p:txBody>
          <a:bodyPr>
            <a:normAutofit lnSpcReduction="10000"/>
          </a:bodyPr>
          <a:lstStyle/>
          <a:p>
            <a:pPr marL="0" indent="0">
              <a:buNone/>
            </a:pPr>
            <a:r>
              <a:rPr lang="en-US" sz="2800" b="1" dirty="0"/>
              <a:t>Most people in England live in </a:t>
            </a:r>
            <a:r>
              <a:rPr lang="en-US" sz="2800" b="1" dirty="0" smtClean="0"/>
              <a:t>urban</a:t>
            </a:r>
            <a:r>
              <a:rPr lang="ru-RU" sz="2800" b="1" dirty="0" smtClean="0"/>
              <a:t>(городской)</a:t>
            </a:r>
            <a:r>
              <a:rPr lang="en-US" sz="2800" b="1" dirty="0" smtClean="0"/>
              <a:t> </a:t>
            </a:r>
            <a:r>
              <a:rPr lang="en-US" sz="2800" b="1" dirty="0"/>
              <a:t>areas. Towns and cities are spreading into their surrounding environment to cope with the increase populations. In England, an average of 7,000 hectares of farmland, countryside and green space were converted to urban use every year between 1985 and 1998. This is almost the equivalent size of 9,600 international football pitches!</a:t>
            </a:r>
          </a:p>
          <a:p>
            <a:pPr marL="0" indent="0">
              <a:buNone/>
            </a:pPr>
            <a:endParaRPr lang="en-US" b="1" dirty="0" smtClean="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4005064"/>
            <a:ext cx="2676381" cy="2799563"/>
          </a:xfrm>
          <a:prstGeom prst="rect">
            <a:avLst/>
          </a:prstGeom>
          <a:ln>
            <a:noFill/>
          </a:ln>
          <a:effectLst>
            <a:softEdge rad="112500"/>
          </a:effectLst>
        </p:spPr>
      </p:pic>
      <p:sp>
        <p:nvSpPr>
          <p:cNvPr id="6" name="TextBox 5"/>
          <p:cNvSpPr txBox="1"/>
          <p:nvPr/>
        </p:nvSpPr>
        <p:spPr>
          <a:xfrm>
            <a:off x="1093385" y="5980638"/>
            <a:ext cx="4365298" cy="369332"/>
          </a:xfrm>
          <a:prstGeom prst="rect">
            <a:avLst/>
          </a:prstGeom>
          <a:noFill/>
        </p:spPr>
        <p:txBody>
          <a:bodyPr wrap="none" rtlCol="0">
            <a:spAutoFit/>
          </a:bodyPr>
          <a:lstStyle/>
          <a:p>
            <a:r>
              <a:rPr lang="en-US" b="1" dirty="0"/>
              <a:t>This house is over 600 years old</a:t>
            </a:r>
            <a:endParaRPr lang="ru-RU" b="1" dirty="0"/>
          </a:p>
        </p:txBody>
      </p:sp>
    </p:spTree>
    <p:extLst>
      <p:ext uri="{BB962C8B-B14F-4D97-AF65-F5344CB8AC3E}">
        <p14:creationId xmlns:p14="http://schemas.microsoft.com/office/powerpoint/2010/main" val="89119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496944" cy="1339551"/>
          </a:xfrm>
        </p:spPr>
        <p:txBody>
          <a:bodyPr>
            <a:normAutofit fontScale="90000"/>
          </a:bodyPr>
          <a:lstStyle/>
          <a:p>
            <a:r>
              <a:rPr lang="en-US" sz="4000" b="1" dirty="0">
                <a:effectLst>
                  <a:outerShdw blurRad="38100" dist="38100" dir="2700000" algn="tl">
                    <a:srgbClr val="000000">
                      <a:alpha val="43137"/>
                    </a:srgbClr>
                  </a:outerShdw>
                </a:effectLst>
              </a:rPr>
              <a:t>Who owns houses in England?</a:t>
            </a:r>
            <a:br>
              <a:rPr lang="en-US" sz="4000" b="1" dirty="0">
                <a:effectLst>
                  <a:outerShdw blurRad="38100" dist="38100" dir="2700000" algn="tl">
                    <a:srgbClr val="000000">
                      <a:alpha val="43137"/>
                    </a:srgbClr>
                  </a:outerShdw>
                </a:effectLst>
              </a:rPr>
            </a:b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251520" y="1772816"/>
            <a:ext cx="8496944" cy="2736304"/>
          </a:xfrm>
        </p:spPr>
        <p:txBody>
          <a:bodyPr>
            <a:noAutofit/>
          </a:bodyPr>
          <a:lstStyle/>
          <a:p>
            <a:pPr marL="0" indent="0">
              <a:buNone/>
            </a:pPr>
            <a:r>
              <a:rPr lang="en-US" sz="2800" b="1" dirty="0" smtClean="0"/>
              <a:t>More </a:t>
            </a:r>
            <a:r>
              <a:rPr lang="en-US" sz="2800" b="1" dirty="0"/>
              <a:t>people are buying their own homes than in the past. About two thirds of the people in England and the rest of Britain either own, or are in the process of buying, their own home. Most others live in houses or flats that they rent from a private landlord, the local council, or housing association.</a:t>
            </a:r>
            <a:endParaRPr lang="ru-RU" sz="2800" b="1"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4481498"/>
            <a:ext cx="3600400" cy="2368684"/>
          </a:xfrm>
          <a:prstGeom prst="rect">
            <a:avLst/>
          </a:prstGeom>
          <a:ln>
            <a:noFill/>
          </a:ln>
          <a:effectLst>
            <a:softEdge rad="112500"/>
          </a:effectLst>
        </p:spPr>
      </p:pic>
    </p:spTree>
    <p:extLst>
      <p:ext uri="{BB962C8B-B14F-4D97-AF65-F5344CB8AC3E}">
        <p14:creationId xmlns:p14="http://schemas.microsoft.com/office/powerpoint/2010/main" val="167357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2657"/>
            <a:ext cx="8640960" cy="2952327"/>
          </a:xfrm>
        </p:spPr>
        <p:txBody>
          <a:bodyPr>
            <a:normAutofit/>
          </a:bodyPr>
          <a:lstStyle/>
          <a:p>
            <a:pPr marL="0" indent="0">
              <a:buNone/>
            </a:pPr>
            <a:r>
              <a:rPr lang="en-US" sz="2800" b="1" dirty="0"/>
              <a:t>People buying their property almost always pay for it with a special loan called a </a:t>
            </a:r>
            <a:r>
              <a:rPr lang="en-US" sz="2800" b="1" dirty="0" smtClean="0"/>
              <a:t>mortgage(</a:t>
            </a:r>
            <a:r>
              <a:rPr lang="ru-RU" sz="2800" b="1" dirty="0" smtClean="0"/>
              <a:t>ипотека)</a:t>
            </a:r>
            <a:r>
              <a:rPr lang="en-US" sz="2800" b="1" dirty="0" smtClean="0"/>
              <a:t>, </a:t>
            </a:r>
            <a:r>
              <a:rPr lang="en-US" sz="2800" b="1" dirty="0"/>
              <a:t>which they must repay, with interest, over a long period of time, usually 25 years.</a:t>
            </a:r>
            <a:endParaRPr lang="ru-RU" sz="2800" b="1"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1" b="13146"/>
          <a:stretch/>
        </p:blipFill>
        <p:spPr>
          <a:xfrm>
            <a:off x="3995936" y="2996767"/>
            <a:ext cx="4968552" cy="3809885"/>
          </a:xfrm>
          <a:prstGeom prst="rect">
            <a:avLst/>
          </a:prstGeom>
          <a:ln>
            <a:noFill/>
          </a:ln>
          <a:effectLst>
            <a:softEdge rad="112500"/>
          </a:effectLst>
        </p:spPr>
      </p:pic>
    </p:spTree>
    <p:extLst>
      <p:ext uri="{BB962C8B-B14F-4D97-AF65-F5344CB8AC3E}">
        <p14:creationId xmlns:p14="http://schemas.microsoft.com/office/powerpoint/2010/main" val="127814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352928" cy="1512168"/>
          </a:xfrm>
        </p:spPr>
        <p:txBody>
          <a:bodyPr>
            <a:normAutofit fontScale="90000"/>
          </a:bodyPr>
          <a:lstStyle/>
          <a:p>
            <a:pPr algn="ctr"/>
            <a:r>
              <a:rPr lang="en-US" sz="4400" b="1" dirty="0">
                <a:effectLst>
                  <a:outerShdw blurRad="38100" dist="38100" dir="2700000" algn="tl">
                    <a:srgbClr val="000000">
                      <a:alpha val="43137"/>
                    </a:srgbClr>
                  </a:outerShdw>
                </a:effectLst>
              </a:rPr>
              <a:t>What are houses in England </a:t>
            </a:r>
            <a:r>
              <a:rPr lang="en-US" sz="4400" b="1" dirty="0" smtClean="0">
                <a:effectLst>
                  <a:outerShdw blurRad="38100" dist="38100" dir="2700000" algn="tl">
                    <a:srgbClr val="000000">
                      <a:alpha val="43137"/>
                    </a:srgbClr>
                  </a:outerShdw>
                </a:effectLst>
              </a:rPr>
              <a:t>like</a:t>
            </a:r>
            <a:r>
              <a:rPr lang="en-US" sz="4400" b="1" dirty="0">
                <a:effectLst>
                  <a:outerShdw blurRad="38100" dist="38100" dir="2700000" algn="tl">
                    <a:srgbClr val="000000">
                      <a:alpha val="43137"/>
                    </a:srgbClr>
                  </a:outerShdw>
                </a:effectLst>
              </a:rPr>
              <a:t>?</a:t>
            </a:r>
            <a:br>
              <a:rPr lang="en-US" sz="4400" b="1" dirty="0">
                <a:effectLst>
                  <a:outerShdw blurRad="38100" dist="38100" dir="2700000" algn="tl">
                    <a:srgbClr val="000000">
                      <a:alpha val="43137"/>
                    </a:srgbClr>
                  </a:outerShdw>
                </a:effectLst>
              </a:rPr>
            </a:b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0" y="1484784"/>
            <a:ext cx="8892480" cy="2664295"/>
          </a:xfrm>
        </p:spPr>
        <p:txBody>
          <a:bodyPr>
            <a:normAutofit/>
          </a:bodyPr>
          <a:lstStyle/>
          <a:p>
            <a:pPr marL="0" indent="0">
              <a:buNone/>
            </a:pPr>
            <a:r>
              <a:rPr lang="en-US" dirty="0" smtClean="0"/>
              <a:t> </a:t>
            </a:r>
            <a:r>
              <a:rPr lang="en-US" sz="2800" b="1" dirty="0"/>
              <a:t>Most houses in England are made of stone or brick from the local area where the houses are built. The </a:t>
            </a:r>
            <a:r>
              <a:rPr lang="en-US" sz="2800" b="1" dirty="0" smtClean="0"/>
              <a:t>colors </a:t>
            </a:r>
            <a:r>
              <a:rPr lang="en-US" sz="2800" b="1" dirty="0"/>
              <a:t>of the stones and bricks vary across the country.</a:t>
            </a:r>
            <a:endParaRPr lang="ru-RU" sz="2800" b="1"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b="6488"/>
          <a:stretch/>
        </p:blipFill>
        <p:spPr>
          <a:xfrm>
            <a:off x="755576" y="3738094"/>
            <a:ext cx="2952329" cy="2840289"/>
          </a:xfrm>
          <a:prstGeom prst="rect">
            <a:avLst/>
          </a:prstGeom>
          <a:ln>
            <a:noFill/>
          </a:ln>
          <a:effectLst>
            <a:softEdge rad="112500"/>
          </a:effectLst>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b="7810"/>
          <a:stretch/>
        </p:blipFill>
        <p:spPr>
          <a:xfrm>
            <a:off x="4357642" y="3712423"/>
            <a:ext cx="4104456" cy="2840777"/>
          </a:xfrm>
          <a:prstGeom prst="rect">
            <a:avLst/>
          </a:prstGeom>
          <a:ln>
            <a:noFill/>
          </a:ln>
          <a:effectLst>
            <a:softEdge rad="112500"/>
          </a:effectLst>
        </p:spPr>
      </p:pic>
    </p:spTree>
    <p:extLst>
      <p:ext uri="{BB962C8B-B14F-4D97-AF65-F5344CB8AC3E}">
        <p14:creationId xmlns:p14="http://schemas.microsoft.com/office/powerpoint/2010/main" val="2152862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8517632" cy="1296144"/>
          </a:xfrm>
        </p:spPr>
        <p:txBody>
          <a:bodyPr>
            <a:noAutofit/>
          </a:bodyPr>
          <a:lstStyle/>
          <a:p>
            <a:pPr algn="ctr"/>
            <a:r>
              <a:rPr lang="en-US" sz="4400" b="1" dirty="0">
                <a:effectLst>
                  <a:outerShdw blurRad="38100" dist="38100" dir="2700000" algn="tl">
                    <a:srgbClr val="000000">
                      <a:alpha val="43137"/>
                    </a:srgbClr>
                  </a:outerShdw>
                </a:effectLst>
              </a:rPr>
              <a:t>Types of houses in England</a:t>
            </a:r>
            <a:br>
              <a:rPr lang="en-US" sz="4400" b="1" dirty="0">
                <a:effectLst>
                  <a:outerShdw blurRad="38100" dist="38100" dir="2700000" algn="tl">
                    <a:srgbClr val="000000">
                      <a:alpha val="43137"/>
                    </a:srgbClr>
                  </a:outerShdw>
                </a:effectLst>
              </a:rPr>
            </a:br>
            <a:endParaRPr lang="ru-RU" sz="4400"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07504" y="1628800"/>
            <a:ext cx="8640960" cy="2952328"/>
          </a:xfrm>
        </p:spPr>
        <p:txBody>
          <a:bodyPr/>
          <a:lstStyle/>
          <a:p>
            <a:pPr marL="0" indent="0">
              <a:buNone/>
            </a:pPr>
            <a:r>
              <a:rPr lang="en-US" dirty="0" smtClean="0"/>
              <a:t> </a:t>
            </a:r>
            <a:r>
              <a:rPr lang="en-US" sz="2800" b="1" dirty="0"/>
              <a:t>England has many types of homes. In the large cities, people often live in apartments, which are called flats. In most towns, there are streets of houses joined together in long rows. They are called terraced houses.</a:t>
            </a:r>
            <a:endParaRPr lang="ru-RU" sz="2800" b="1"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6918"/>
          <a:stretch/>
        </p:blipFill>
        <p:spPr>
          <a:xfrm>
            <a:off x="5220072" y="3996833"/>
            <a:ext cx="3672408" cy="2739052"/>
          </a:xfrm>
          <a:prstGeom prst="rect">
            <a:avLst/>
          </a:prstGeom>
          <a:ln>
            <a:noFill/>
          </a:ln>
          <a:effectLst>
            <a:softEdge rad="112500"/>
          </a:effectLst>
        </p:spPr>
      </p:pic>
    </p:spTree>
    <p:extLst>
      <p:ext uri="{BB962C8B-B14F-4D97-AF65-F5344CB8AC3E}">
        <p14:creationId xmlns:p14="http://schemas.microsoft.com/office/powerpoint/2010/main" val="3030937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152128"/>
          </a:xfrm>
        </p:spPr>
        <p:txBody>
          <a:bodyPr>
            <a:noAutofit/>
          </a:bodyPr>
          <a:lstStyle/>
          <a:p>
            <a:pPr algn="ctr"/>
            <a:r>
              <a:rPr lang="en-US" sz="3600" b="1" dirty="0">
                <a:effectLst>
                  <a:outerShdw blurRad="38100" dist="38100" dir="2700000" algn="tl">
                    <a:srgbClr val="000000">
                      <a:alpha val="43137"/>
                    </a:srgbClr>
                  </a:outerShdw>
                </a:effectLst>
              </a:rPr>
              <a:t>The main types of houses in England are:</a:t>
            </a:r>
            <a:br>
              <a:rPr lang="en-US" sz="3600" b="1" dirty="0">
                <a:effectLst>
                  <a:outerShdw blurRad="38100" dist="38100" dir="2700000" algn="tl">
                    <a:srgbClr val="000000">
                      <a:alpha val="43137"/>
                    </a:srgbClr>
                  </a:outerShdw>
                </a:effectLst>
              </a:rPr>
            </a:br>
            <a:endParaRPr lang="ru-RU" sz="3600"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323528" y="1628801"/>
            <a:ext cx="8291264" cy="1440159"/>
          </a:xfrm>
        </p:spPr>
        <p:txBody>
          <a:bodyPr>
            <a:normAutofit/>
          </a:bodyPr>
          <a:lstStyle/>
          <a:p>
            <a:pPr marL="0" indent="0">
              <a:lnSpc>
                <a:spcPct val="120000"/>
              </a:lnSpc>
              <a:buNone/>
            </a:pPr>
            <a:r>
              <a:rPr lang="en-US" sz="2800" b="1" dirty="0" smtClean="0"/>
              <a:t>Detached </a:t>
            </a:r>
            <a:r>
              <a:rPr lang="en-US" sz="2800" b="1" dirty="0"/>
              <a:t>(a house not joined to another house</a:t>
            </a:r>
            <a:r>
              <a:rPr lang="en-US" sz="2800" b="1" dirty="0" smtClean="0"/>
              <a:t>). </a:t>
            </a:r>
            <a:endParaRPr lang="en-US" sz="2800" b="1"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b="7558"/>
          <a:stretch/>
        </p:blipFill>
        <p:spPr>
          <a:xfrm>
            <a:off x="0" y="3165871"/>
            <a:ext cx="4608512" cy="3078170"/>
          </a:xfrm>
          <a:prstGeom prst="rect">
            <a:avLst/>
          </a:prstGeom>
          <a:ln>
            <a:noFill/>
          </a:ln>
          <a:effectLst>
            <a:softEdge rad="112500"/>
          </a:effectLst>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b="7731"/>
          <a:stretch/>
        </p:blipFill>
        <p:spPr>
          <a:xfrm>
            <a:off x="4580596" y="3062749"/>
            <a:ext cx="4563404" cy="3157953"/>
          </a:xfrm>
          <a:prstGeom prst="rect">
            <a:avLst/>
          </a:prstGeom>
          <a:ln>
            <a:noFill/>
          </a:ln>
          <a:effectLst>
            <a:softEdge rad="112500"/>
          </a:effectLst>
        </p:spPr>
      </p:pic>
    </p:spTree>
    <p:extLst>
      <p:ext uri="{BB962C8B-B14F-4D97-AF65-F5344CB8AC3E}">
        <p14:creationId xmlns:p14="http://schemas.microsoft.com/office/powerpoint/2010/main" val="1325154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284" y="620688"/>
            <a:ext cx="8867212" cy="1800200"/>
          </a:xfrm>
        </p:spPr>
        <p:txBody>
          <a:bodyPr>
            <a:normAutofit fontScale="90000"/>
          </a:bodyPr>
          <a:lstStyle/>
          <a:p>
            <a:r>
              <a:rPr lang="en-US" sz="3100" b="1" dirty="0"/>
              <a:t>Semi-detached (two houses joined </a:t>
            </a:r>
            <a:r>
              <a:rPr lang="en-US" sz="3100" b="1" dirty="0" smtClean="0"/>
              <a:t>together).</a:t>
            </a:r>
            <a:br>
              <a:rPr lang="en-US" sz="3100" b="1" dirty="0" smtClean="0"/>
            </a:br>
            <a:r>
              <a:rPr lang="en-US" sz="3100" b="1" dirty="0" smtClean="0"/>
              <a:t> A semi-detached </a:t>
            </a:r>
            <a:r>
              <a:rPr lang="en-US" sz="3100" b="1" dirty="0"/>
              <a:t>house is a  house which is joined to another house on one side.</a:t>
            </a:r>
            <a:r>
              <a:rPr lang="ru-RU" sz="3100" b="1" dirty="0"/>
              <a:t/>
            </a:r>
            <a:br>
              <a:rPr lang="ru-RU" sz="3100" b="1" dirty="0"/>
            </a:br>
            <a:endParaRPr lang="ru-RU" sz="2800" b="1" dirty="0"/>
          </a:p>
        </p:txBody>
      </p:sp>
      <p:sp>
        <p:nvSpPr>
          <p:cNvPr id="3" name="Объект 2"/>
          <p:cNvSpPr>
            <a:spLocks noGrp="1"/>
          </p:cNvSpPr>
          <p:nvPr>
            <p:ph idx="1"/>
          </p:nvPr>
        </p:nvSpPr>
        <p:spPr>
          <a:xfrm>
            <a:off x="457200" y="1600200"/>
            <a:ext cx="8363272" cy="388640"/>
          </a:xfrm>
        </p:spPr>
        <p:txBody>
          <a:bodyPr>
            <a:normAutofit fontScale="92500" lnSpcReduction="10000"/>
          </a:bodyPr>
          <a:lstStyle/>
          <a:p>
            <a:pPr marL="0" indent="0">
              <a:lnSpc>
                <a:spcPct val="120000"/>
              </a:lnSpc>
              <a:buNone/>
            </a:pPr>
            <a:r>
              <a:rPr lang="en-US" dirty="0" smtClean="0"/>
              <a:t> </a:t>
            </a: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r="-607" b="6825"/>
          <a:stretch/>
        </p:blipFill>
        <p:spPr>
          <a:xfrm>
            <a:off x="3753226" y="2348881"/>
            <a:ext cx="5390773" cy="3744416"/>
          </a:xfrm>
          <a:prstGeom prst="rect">
            <a:avLst/>
          </a:prstGeom>
          <a:ln>
            <a:noFill/>
          </a:ln>
          <a:effectLst>
            <a:softEdge rad="112500"/>
          </a:effectLst>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6214" r="5299" b="5190"/>
          <a:stretch/>
        </p:blipFill>
        <p:spPr>
          <a:xfrm>
            <a:off x="0" y="3785608"/>
            <a:ext cx="3796146" cy="3050541"/>
          </a:xfrm>
          <a:prstGeom prst="rect">
            <a:avLst/>
          </a:prstGeom>
          <a:ln>
            <a:noFill/>
          </a:ln>
          <a:effectLst>
            <a:softEdge rad="112500"/>
          </a:effectLst>
        </p:spPr>
      </p:pic>
    </p:spTree>
    <p:extLst>
      <p:ext uri="{BB962C8B-B14F-4D97-AF65-F5344CB8AC3E}">
        <p14:creationId xmlns:p14="http://schemas.microsoft.com/office/powerpoint/2010/main" val="185922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496944" cy="924475"/>
          </a:xfrm>
        </p:spPr>
        <p:txBody>
          <a:bodyPr>
            <a:noAutofit/>
          </a:bodyPr>
          <a:lstStyle/>
          <a:p>
            <a:pPr algn="ctr"/>
            <a:r>
              <a:rPr lang="en-US" sz="2800" b="1" dirty="0"/>
              <a:t>Terrace (several houses joined </a:t>
            </a:r>
            <a:r>
              <a:rPr lang="en-US" sz="2800" b="1" dirty="0" smtClean="0"/>
              <a:t>together).</a:t>
            </a:r>
            <a:endParaRPr lang="ru-RU" sz="2800" b="1" dirty="0"/>
          </a:p>
        </p:txBody>
      </p:sp>
      <p:sp>
        <p:nvSpPr>
          <p:cNvPr id="3" name="Объект 2"/>
          <p:cNvSpPr>
            <a:spLocks noGrp="1"/>
          </p:cNvSpPr>
          <p:nvPr>
            <p:ph idx="1"/>
          </p:nvPr>
        </p:nvSpPr>
        <p:spPr>
          <a:xfrm>
            <a:off x="179512" y="1484784"/>
            <a:ext cx="8784976" cy="3240360"/>
          </a:xfrm>
        </p:spPr>
        <p:txBody>
          <a:bodyPr/>
          <a:lstStyle/>
          <a:p>
            <a:pPr marL="0" indent="0">
              <a:lnSpc>
                <a:spcPct val="120000"/>
              </a:lnSpc>
              <a:buNone/>
            </a:pPr>
            <a:r>
              <a:rPr lang="en-US" dirty="0" smtClean="0"/>
              <a:t> </a:t>
            </a:r>
            <a:r>
              <a:rPr lang="en-US" sz="2800" b="1" dirty="0" smtClean="0"/>
              <a:t>In </a:t>
            </a:r>
            <a:r>
              <a:rPr lang="en-US" sz="2800" b="1" dirty="0"/>
              <a:t>most towns in England, there are streets of houses joined together in long rows. They are called terrace houses (terraced houses). Lots of these have small gardens at the </a:t>
            </a:r>
            <a:r>
              <a:rPr lang="en-US" sz="2800" b="1" dirty="0" smtClean="0"/>
              <a:t>back.</a:t>
            </a:r>
            <a:endParaRPr lang="ru-RU" sz="2800" b="1" dirty="0"/>
          </a:p>
          <a:p>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b="4894"/>
          <a:stretch/>
        </p:blipFill>
        <p:spPr>
          <a:xfrm>
            <a:off x="5004048" y="4085670"/>
            <a:ext cx="3600400" cy="2568132"/>
          </a:xfrm>
          <a:prstGeom prst="rect">
            <a:avLst/>
          </a:prstGeom>
          <a:ln>
            <a:noFill/>
          </a:ln>
          <a:effectLst>
            <a:softEdge rad="112500"/>
          </a:effectLst>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b="6222"/>
          <a:stretch/>
        </p:blipFill>
        <p:spPr>
          <a:xfrm>
            <a:off x="467544" y="4164941"/>
            <a:ext cx="3425957" cy="2409591"/>
          </a:xfrm>
          <a:prstGeom prst="rect">
            <a:avLst/>
          </a:prstGeom>
          <a:ln>
            <a:noFill/>
          </a:ln>
          <a:effectLst>
            <a:softEdge rad="112500"/>
          </a:effectLst>
        </p:spPr>
      </p:pic>
    </p:spTree>
    <p:extLst>
      <p:ext uri="{BB962C8B-B14F-4D97-AF65-F5344CB8AC3E}">
        <p14:creationId xmlns:p14="http://schemas.microsoft.com/office/powerpoint/2010/main" val="447387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9084321721765c1e78434b475a698ad93964e1a"/>
</p:tagLst>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Весна</Template>
  <TotalTime>66</TotalTime>
  <Words>679</Words>
  <Application>Microsoft Office PowerPoint</Application>
  <PresentationFormat>Экран (4:3)</PresentationFormat>
  <Paragraphs>43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Spring</vt:lpstr>
      <vt:lpstr> The Typical British Houses  </vt:lpstr>
      <vt:lpstr>Презентация PowerPoint</vt:lpstr>
      <vt:lpstr>Who owns houses in England? </vt:lpstr>
      <vt:lpstr>Презентация PowerPoint</vt:lpstr>
      <vt:lpstr>What are houses in England like? </vt:lpstr>
      <vt:lpstr>Types of houses in England </vt:lpstr>
      <vt:lpstr>The main types of houses in England are: </vt:lpstr>
      <vt:lpstr>Semi-detached (two houses joined together).  A semi-detached house is a  house which is joined to another house on one side. </vt:lpstr>
      <vt:lpstr>Terrace (several houses joined together).</vt:lpstr>
      <vt:lpstr>A Block Flats (apartments) </vt:lpstr>
      <vt:lpstr>A Bungalow </vt:lpstr>
      <vt:lpstr>Oast House </vt:lpstr>
      <vt:lpstr>Census 2001: Housing </vt:lpstr>
      <vt:lpstr>Almost half of London's households are flats, maisonettes or apartments. </vt:lpstr>
      <vt:lpstr>Cost of Houses </vt:lpstr>
      <vt:lpstr>Cost of Houses in 2005-2007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Sveta</dc:creator>
  <cp:lastModifiedBy>Светлана</cp:lastModifiedBy>
  <cp:revision>9</cp:revision>
  <dcterms:created xsi:type="dcterms:W3CDTF">2012-02-19T12:07:31Z</dcterms:created>
  <dcterms:modified xsi:type="dcterms:W3CDTF">2012-02-19T13:24:11Z</dcterms:modified>
</cp:coreProperties>
</file>