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6" r:id="rId5"/>
    <p:sldId id="265" r:id="rId6"/>
    <p:sldId id="259" r:id="rId7"/>
    <p:sldId id="272" r:id="rId8"/>
    <p:sldId id="262" r:id="rId9"/>
    <p:sldId id="258" r:id="rId10"/>
    <p:sldId id="263" r:id="rId11"/>
    <p:sldId id="270" r:id="rId12"/>
    <p:sldId id="267" r:id="rId13"/>
    <p:sldId id="271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00"/>
    <a:srgbClr val="005A00"/>
    <a:srgbClr val="008000"/>
    <a:srgbClr val="92001C"/>
    <a:srgbClr val="FDBE41"/>
    <a:srgbClr val="DDC303"/>
    <a:srgbClr val="E7CFFF"/>
    <a:srgbClr val="DC61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8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AD2C8B-AAA3-427A-986E-1DBFBD737CB4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24B4F1-B84E-4BCA-9D96-EB50FD37A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471FC2-49BA-48D9-9088-166CF04A1F2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FD75D-1868-4BFB-B88C-2C8011575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F94C-9FF4-40E5-B2DE-19F091DF3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C3CD2-ECAF-4495-BEC3-4217FC02A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341-3F5C-4B63-8EFC-B760561BA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23DC6-B585-4E1A-9F6C-6E4DB556E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E592-C35D-468B-981F-BED8023A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A89BD-B4E9-4F97-99C9-954C8C16A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82A64-DB33-42E5-9D5D-69E5E2B72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BF33-D1FF-4068-A44D-E8A62589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AD00A-EDA8-4DCE-BA39-BD8D859BB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45C9-7A46-4DBF-AD6D-E991FB5BD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BB0A-A23C-4CF6-A2B9-F834DD187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057C-8014-4B36-A31C-3DB2D9159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CA6071-1110-426D-AABD-FFD968492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2.wmf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32.wmf"/><Relationship Id="rId4" Type="http://schemas.openxmlformats.org/officeDocument/2006/relationships/image" Target="../media/image40.wmf"/><Relationship Id="rId9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2773363" y="917575"/>
            <a:ext cx="4822825" cy="9271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4600"/>
                </a:solidFill>
                <a:latin typeface="Book Antiqua" pitchFamily="18" charset="0"/>
              </a:rPr>
              <a:t>«</a:t>
            </a:r>
            <a:r>
              <a:rPr lang="en-US" sz="6000" b="1" smtClean="0">
                <a:solidFill>
                  <a:srgbClr val="004600"/>
                </a:solidFill>
                <a:latin typeface="Book Antiqua" pitchFamily="18" charset="0"/>
              </a:rPr>
              <a:t>Healthy</a:t>
            </a:r>
            <a:endParaRPr lang="ru-RU" sz="6000" b="1" smtClean="0">
              <a:solidFill>
                <a:srgbClr val="004600"/>
              </a:solidFill>
              <a:latin typeface="Book Antiqua" pitchFamily="18" charset="0"/>
            </a:endParaRPr>
          </a:p>
        </p:txBody>
      </p:sp>
      <p:pic>
        <p:nvPicPr>
          <p:cNvPr id="2052" name="Picture 32" descr="397-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 b="5280"/>
          <a:stretch>
            <a:fillRect/>
          </a:stretch>
        </p:blipFill>
        <p:spPr>
          <a:xfrm>
            <a:off x="468313" y="2420938"/>
            <a:ext cx="2641600" cy="1800225"/>
          </a:xfrm>
          <a:noFill/>
        </p:spPr>
      </p:pic>
      <p:pic>
        <p:nvPicPr>
          <p:cNvPr id="2053" name="Picture 38" descr="24349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072188" y="3214688"/>
            <a:ext cx="2549525" cy="1800225"/>
          </a:xfrm>
          <a:noFill/>
        </p:spPr>
      </p:pic>
      <p:pic>
        <p:nvPicPr>
          <p:cNvPr id="2054" name="Picture 40" descr="citronu_bummbas_l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286125"/>
            <a:ext cx="24479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2" descr="1211270276_petrush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33375"/>
            <a:ext cx="27368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4" descr="1185319748_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437063"/>
            <a:ext cx="27352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45"/>
          <p:cNvSpPr txBox="1">
            <a:spLocks noChangeArrowheads="1"/>
          </p:cNvSpPr>
          <p:nvPr/>
        </p:nvSpPr>
        <p:spPr bwMode="auto">
          <a:xfrm>
            <a:off x="5183188" y="2000250"/>
            <a:ext cx="3960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4600"/>
                </a:solidFill>
                <a:latin typeface="Book Antiqua" pitchFamily="18" charset="0"/>
              </a:rPr>
              <a:t>eating</a:t>
            </a:r>
            <a:r>
              <a:rPr lang="ru-RU" sz="6000" b="1">
                <a:solidFill>
                  <a:srgbClr val="004600"/>
                </a:solidFill>
                <a:latin typeface="Book Antiqua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47625" y="-217488"/>
            <a:ext cx="9144000" cy="6858001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7812088" y="333375"/>
            <a:ext cx="1077912" cy="744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46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68" name="Picture 12" descr="C:\Users\user023\Desktop\английский язык\food-pyra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5543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 descr="j0407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18415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j0407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5013325"/>
            <a:ext cx="21605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j04133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1388" y="2852738"/>
            <a:ext cx="145732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j04234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013325"/>
            <a:ext cx="15113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j04041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341438"/>
            <a:ext cx="16859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j04125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113" y="2852738"/>
            <a:ext cx="1638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39175" cy="744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46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Eat healthy food</a:t>
            </a:r>
            <a:endParaRPr lang="ru-RU" sz="3600" kern="10">
              <a:ln w="12700">
                <a:solidFill>
                  <a:srgbClr val="0046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27" name="Picture 15" descr="MCj0432123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3128963"/>
            <a:ext cx="24050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9" descr="j042956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88" y="3000375"/>
            <a:ext cx="2738437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6988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5" name="Group 41"/>
          <p:cNvGrpSpPr>
            <a:grpSpLocks/>
          </p:cNvGrpSpPr>
          <p:nvPr/>
        </p:nvGrpSpPr>
        <p:grpSpPr bwMode="auto">
          <a:xfrm>
            <a:off x="358775" y="358775"/>
            <a:ext cx="1295400" cy="1295400"/>
            <a:chOff x="204" y="119"/>
            <a:chExt cx="816" cy="816"/>
          </a:xfrm>
        </p:grpSpPr>
        <p:grpSp>
          <p:nvGrpSpPr>
            <p:cNvPr id="13356" name="Group 12"/>
            <p:cNvGrpSpPr>
              <a:grpSpLocks/>
            </p:cNvGrpSpPr>
            <p:nvPr/>
          </p:nvGrpSpPr>
          <p:grpSpPr bwMode="auto">
            <a:xfrm>
              <a:off x="204" y="119"/>
              <a:ext cx="816" cy="816"/>
              <a:chOff x="975" y="799"/>
              <a:chExt cx="1451" cy="1451"/>
            </a:xfrm>
          </p:grpSpPr>
          <p:sp>
            <p:nvSpPr>
              <p:cNvPr id="13358" name="Oval 13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9" name="Oval 14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57" name="Picture 19" descr="j04134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9" y="298"/>
              <a:ext cx="32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6" name="Group 37"/>
          <p:cNvGrpSpPr>
            <a:grpSpLocks/>
          </p:cNvGrpSpPr>
          <p:nvPr/>
        </p:nvGrpSpPr>
        <p:grpSpPr bwMode="auto">
          <a:xfrm>
            <a:off x="358775" y="5181600"/>
            <a:ext cx="1296988" cy="1296988"/>
            <a:chOff x="158" y="3339"/>
            <a:chExt cx="817" cy="817"/>
          </a:xfrm>
        </p:grpSpPr>
        <p:grpSp>
          <p:nvGrpSpPr>
            <p:cNvPr id="13352" name="Group 6"/>
            <p:cNvGrpSpPr>
              <a:grpSpLocks/>
            </p:cNvGrpSpPr>
            <p:nvPr/>
          </p:nvGrpSpPr>
          <p:grpSpPr bwMode="auto">
            <a:xfrm>
              <a:off x="158" y="3339"/>
              <a:ext cx="817" cy="817"/>
              <a:chOff x="975" y="799"/>
              <a:chExt cx="1451" cy="1451"/>
            </a:xfrm>
          </p:grpSpPr>
          <p:sp>
            <p:nvSpPr>
              <p:cNvPr id="13354" name="Oval 7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5" name="Oval 8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53" name="Picture 24" descr="j04131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" y="3521"/>
              <a:ext cx="456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42"/>
          <p:cNvGrpSpPr>
            <a:grpSpLocks/>
          </p:cNvGrpSpPr>
          <p:nvPr/>
        </p:nvGrpSpPr>
        <p:grpSpPr bwMode="auto">
          <a:xfrm>
            <a:off x="358775" y="1978025"/>
            <a:ext cx="1295400" cy="1295400"/>
            <a:chOff x="453" y="1253"/>
            <a:chExt cx="816" cy="816"/>
          </a:xfrm>
        </p:grpSpPr>
        <p:grpSp>
          <p:nvGrpSpPr>
            <p:cNvPr id="13348" name="Group 9"/>
            <p:cNvGrpSpPr>
              <a:grpSpLocks/>
            </p:cNvGrpSpPr>
            <p:nvPr/>
          </p:nvGrpSpPr>
          <p:grpSpPr bwMode="auto">
            <a:xfrm rot="-303287">
              <a:off x="453" y="1253"/>
              <a:ext cx="816" cy="816"/>
              <a:chOff x="975" y="799"/>
              <a:chExt cx="1451" cy="1451"/>
            </a:xfrm>
          </p:grpSpPr>
          <p:sp>
            <p:nvSpPr>
              <p:cNvPr id="13350" name="Oval 10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1" name="Oval 11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49" name="Picture 27" descr="j0404343"/>
            <p:cNvPicPr>
              <a:picLocks noChangeAspect="1" noChangeArrowheads="1"/>
            </p:cNvPicPr>
            <p:nvPr/>
          </p:nvPicPr>
          <p:blipFill>
            <a:blip r:embed="rId5">
              <a:lum bright="6000" contrast="14000"/>
            </a:blip>
            <a:srcRect/>
            <a:stretch>
              <a:fillRect/>
            </a:stretch>
          </p:blipFill>
          <p:spPr bwMode="auto">
            <a:xfrm rot="-303287">
              <a:off x="653" y="1354"/>
              <a:ext cx="42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8" name="Group 46"/>
          <p:cNvGrpSpPr>
            <a:grpSpLocks/>
          </p:cNvGrpSpPr>
          <p:nvPr/>
        </p:nvGrpSpPr>
        <p:grpSpPr bwMode="auto">
          <a:xfrm>
            <a:off x="358775" y="3598863"/>
            <a:ext cx="1295400" cy="1295400"/>
            <a:chOff x="431" y="2296"/>
            <a:chExt cx="816" cy="816"/>
          </a:xfrm>
        </p:grpSpPr>
        <p:grpSp>
          <p:nvGrpSpPr>
            <p:cNvPr id="13344" name="Group 5"/>
            <p:cNvGrpSpPr>
              <a:grpSpLocks/>
            </p:cNvGrpSpPr>
            <p:nvPr/>
          </p:nvGrpSpPr>
          <p:grpSpPr bwMode="auto">
            <a:xfrm>
              <a:off x="431" y="2296"/>
              <a:ext cx="816" cy="816"/>
              <a:chOff x="975" y="799"/>
              <a:chExt cx="1451" cy="1451"/>
            </a:xfrm>
          </p:grpSpPr>
          <p:sp>
            <p:nvSpPr>
              <p:cNvPr id="13346" name="Oval 3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7" name="Oval 4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45" name="Picture 15" descr="j021579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9" y="2477"/>
              <a:ext cx="587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9" name="Group 60"/>
          <p:cNvGrpSpPr>
            <a:grpSpLocks/>
          </p:cNvGrpSpPr>
          <p:nvPr/>
        </p:nvGrpSpPr>
        <p:grpSpPr bwMode="auto">
          <a:xfrm>
            <a:off x="7556500" y="358775"/>
            <a:ext cx="1295400" cy="1295400"/>
            <a:chOff x="4468" y="255"/>
            <a:chExt cx="816" cy="816"/>
          </a:xfrm>
        </p:grpSpPr>
        <p:grpSp>
          <p:nvGrpSpPr>
            <p:cNvPr id="13340" name="Group 47"/>
            <p:cNvGrpSpPr>
              <a:grpSpLocks/>
            </p:cNvGrpSpPr>
            <p:nvPr/>
          </p:nvGrpSpPr>
          <p:grpSpPr bwMode="auto">
            <a:xfrm>
              <a:off x="4468" y="255"/>
              <a:ext cx="816" cy="816"/>
              <a:chOff x="3711" y="950"/>
              <a:chExt cx="816" cy="816"/>
            </a:xfrm>
          </p:grpSpPr>
          <p:sp>
            <p:nvSpPr>
              <p:cNvPr id="13342" name="Oval 44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3" name="Oval 45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41" name="Picture 50" descr="MCj0431915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4" y="391"/>
              <a:ext cx="545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20" name="Group 62"/>
          <p:cNvGrpSpPr>
            <a:grpSpLocks/>
          </p:cNvGrpSpPr>
          <p:nvPr/>
        </p:nvGrpSpPr>
        <p:grpSpPr bwMode="auto">
          <a:xfrm>
            <a:off x="7556500" y="1978025"/>
            <a:ext cx="1295400" cy="1295400"/>
            <a:chOff x="4760" y="1246"/>
            <a:chExt cx="816" cy="816"/>
          </a:xfrm>
        </p:grpSpPr>
        <p:grpSp>
          <p:nvGrpSpPr>
            <p:cNvPr id="13336" name="Group 57"/>
            <p:cNvGrpSpPr>
              <a:grpSpLocks/>
            </p:cNvGrpSpPr>
            <p:nvPr/>
          </p:nvGrpSpPr>
          <p:grpSpPr bwMode="auto">
            <a:xfrm>
              <a:off x="4760" y="1246"/>
              <a:ext cx="816" cy="816"/>
              <a:chOff x="3711" y="950"/>
              <a:chExt cx="816" cy="816"/>
            </a:xfrm>
          </p:grpSpPr>
          <p:sp>
            <p:nvSpPr>
              <p:cNvPr id="13338" name="Oval 58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9" name="Oval 59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37" name="Picture 61" descr="j040795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76" y="1434"/>
              <a:ext cx="5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21" name="Group 65"/>
          <p:cNvGrpSpPr>
            <a:grpSpLocks/>
          </p:cNvGrpSpPr>
          <p:nvPr/>
        </p:nvGrpSpPr>
        <p:grpSpPr bwMode="auto">
          <a:xfrm>
            <a:off x="7556500" y="3598863"/>
            <a:ext cx="1295400" cy="1295400"/>
            <a:chOff x="4760" y="2267"/>
            <a:chExt cx="816" cy="816"/>
          </a:xfrm>
        </p:grpSpPr>
        <p:grpSp>
          <p:nvGrpSpPr>
            <p:cNvPr id="13332" name="Group 54"/>
            <p:cNvGrpSpPr>
              <a:grpSpLocks/>
            </p:cNvGrpSpPr>
            <p:nvPr/>
          </p:nvGrpSpPr>
          <p:grpSpPr bwMode="auto">
            <a:xfrm>
              <a:off x="4760" y="2267"/>
              <a:ext cx="816" cy="816"/>
              <a:chOff x="3711" y="950"/>
              <a:chExt cx="816" cy="816"/>
            </a:xfrm>
          </p:grpSpPr>
          <p:sp>
            <p:nvSpPr>
              <p:cNvPr id="13334" name="Oval 55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5" name="Oval 56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33" name="Picture 63" descr="j041044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21" y="2399"/>
              <a:ext cx="63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22" name="Group 67"/>
          <p:cNvGrpSpPr>
            <a:grpSpLocks/>
          </p:cNvGrpSpPr>
          <p:nvPr/>
        </p:nvGrpSpPr>
        <p:grpSpPr bwMode="auto">
          <a:xfrm>
            <a:off x="7556500" y="5181600"/>
            <a:ext cx="1295400" cy="1295400"/>
            <a:chOff x="4760" y="3264"/>
            <a:chExt cx="816" cy="816"/>
          </a:xfrm>
        </p:grpSpPr>
        <p:grpSp>
          <p:nvGrpSpPr>
            <p:cNvPr id="13328" name="Group 51"/>
            <p:cNvGrpSpPr>
              <a:grpSpLocks/>
            </p:cNvGrpSpPr>
            <p:nvPr/>
          </p:nvGrpSpPr>
          <p:grpSpPr bwMode="auto">
            <a:xfrm>
              <a:off x="4760" y="3264"/>
              <a:ext cx="816" cy="816"/>
              <a:chOff x="3711" y="950"/>
              <a:chExt cx="816" cy="816"/>
            </a:xfrm>
          </p:grpSpPr>
          <p:sp>
            <p:nvSpPr>
              <p:cNvPr id="13330" name="Oval 52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Oval 53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29" name="Picture 66" descr="j040794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85" y="3430"/>
              <a:ext cx="535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2808288" y="404813"/>
            <a:ext cx="3670300" cy="23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7.00</a:t>
            </a:r>
            <a:r>
              <a:rPr lang="ru-RU">
                <a:latin typeface="Arial" charset="0"/>
              </a:rPr>
              <a:t> – </a:t>
            </a:r>
            <a:r>
              <a:rPr lang="en-US">
                <a:latin typeface="Arial" charset="0"/>
              </a:rPr>
              <a:t>Coffee</a:t>
            </a:r>
            <a:r>
              <a:rPr lang="ru-RU">
                <a:latin typeface="Arial" charset="0"/>
              </a:rPr>
              <a:t>                   </a:t>
            </a:r>
            <a:r>
              <a:rPr lang="ru-RU" b="1">
                <a:latin typeface="Arial" charset="0"/>
              </a:rPr>
              <a:t>10.00</a:t>
            </a:r>
            <a:r>
              <a:rPr lang="ru-RU">
                <a:latin typeface="Arial" charset="0"/>
              </a:rPr>
              <a:t> – </a:t>
            </a:r>
            <a:r>
              <a:rPr lang="en-US">
                <a:latin typeface="Arial" charset="0"/>
              </a:rPr>
              <a:t>Sandwiches</a:t>
            </a:r>
            <a:r>
              <a:rPr lang="ru-RU">
                <a:latin typeface="Arial" charset="0"/>
              </a:rPr>
              <a:t>  </a:t>
            </a:r>
            <a:r>
              <a:rPr lang="ru-RU" b="1">
                <a:latin typeface="Arial" charset="0"/>
              </a:rPr>
              <a:t>12.00</a:t>
            </a:r>
            <a:r>
              <a:rPr lang="ru-RU">
                <a:latin typeface="Arial" charset="0"/>
              </a:rPr>
              <a:t> – </a:t>
            </a:r>
            <a:r>
              <a:rPr lang="en-US">
                <a:latin typeface="Arial" charset="0"/>
              </a:rPr>
              <a:t>Snacks(pasta)</a:t>
            </a:r>
            <a:r>
              <a:rPr lang="ru-RU">
                <a:latin typeface="Arial" charset="0"/>
              </a:rPr>
              <a:t>         </a:t>
            </a:r>
            <a:r>
              <a:rPr lang="ru-RU" b="1">
                <a:latin typeface="Arial" charset="0"/>
              </a:rPr>
              <a:t>14.00</a:t>
            </a:r>
            <a:r>
              <a:rPr lang="ru-RU">
                <a:latin typeface="Arial" charset="0"/>
              </a:rPr>
              <a:t> – </a:t>
            </a:r>
            <a:r>
              <a:rPr lang="en-US">
                <a:latin typeface="Arial" charset="0"/>
              </a:rPr>
              <a:t>Crisps, Cola</a:t>
            </a:r>
            <a:r>
              <a:rPr lang="ru-RU">
                <a:latin typeface="Arial" charset="0"/>
              </a:rPr>
              <a:t> </a:t>
            </a:r>
            <a:r>
              <a:rPr lang="ru-RU" b="1">
                <a:latin typeface="Arial" charset="0"/>
              </a:rPr>
              <a:t>18.00</a:t>
            </a:r>
            <a:r>
              <a:rPr lang="ru-RU">
                <a:latin typeface="Arial" charset="0"/>
              </a:rPr>
              <a:t> – </a:t>
            </a:r>
            <a:r>
              <a:rPr lang="en-US">
                <a:latin typeface="Arial" charset="0"/>
              </a:rPr>
              <a:t>Crisps</a:t>
            </a:r>
            <a:r>
              <a:rPr lang="ru-RU">
                <a:latin typeface="Arial" charset="0"/>
              </a:rPr>
              <a:t>           </a:t>
            </a:r>
            <a:r>
              <a:rPr lang="ru-RU" b="1">
                <a:latin typeface="Arial" charset="0"/>
              </a:rPr>
              <a:t>20.00</a:t>
            </a:r>
            <a:r>
              <a:rPr lang="ru-RU">
                <a:latin typeface="Arial" charset="0"/>
              </a:rPr>
              <a:t> – </a:t>
            </a:r>
            <a:r>
              <a:rPr lang="en-US">
                <a:latin typeface="Arial" charset="0"/>
              </a:rPr>
              <a:t>Great Dinner</a:t>
            </a:r>
            <a:r>
              <a:rPr lang="ru-RU" sz="1600"/>
              <a:t>. </a:t>
            </a:r>
          </a:p>
        </p:txBody>
      </p:sp>
      <p:sp>
        <p:nvSpPr>
          <p:cNvPr id="17478" name="Line 70"/>
          <p:cNvSpPr>
            <a:spLocks noChangeShapeType="1"/>
          </p:cNvSpPr>
          <p:nvPr/>
        </p:nvSpPr>
        <p:spPr bwMode="auto">
          <a:xfrm flipH="1">
            <a:off x="2484438" y="260350"/>
            <a:ext cx="4105275" cy="2663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>
            <a:off x="2520950" y="263525"/>
            <a:ext cx="4032250" cy="2592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1979613" y="3573463"/>
            <a:ext cx="5327650" cy="26781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 8.15</a:t>
            </a:r>
            <a:r>
              <a:rPr lang="ru-RU" sz="2800">
                <a:latin typeface="Arial" charset="0"/>
              </a:rPr>
              <a:t> – </a:t>
            </a:r>
            <a:r>
              <a:rPr lang="en-US" sz="2800">
                <a:latin typeface="Arial" charset="0"/>
              </a:rPr>
              <a:t>Breakfast</a:t>
            </a:r>
            <a:r>
              <a:rPr lang="ru-RU" sz="2800">
                <a:latin typeface="Arial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13.25</a:t>
            </a:r>
            <a:r>
              <a:rPr lang="ru-RU" sz="2800">
                <a:latin typeface="Arial" charset="0"/>
              </a:rPr>
              <a:t> – </a:t>
            </a:r>
            <a:r>
              <a:rPr lang="en-US" sz="2800">
                <a:latin typeface="Arial" charset="0"/>
              </a:rPr>
              <a:t>Lunch</a:t>
            </a:r>
            <a:r>
              <a:rPr lang="ru-RU" sz="2800">
                <a:latin typeface="Arial" charset="0"/>
              </a:rPr>
              <a:t>.                          </a:t>
            </a:r>
            <a:r>
              <a:rPr lang="ru-RU" sz="2800" b="1">
                <a:latin typeface="Arial" charset="0"/>
              </a:rPr>
              <a:t>17.20</a:t>
            </a:r>
            <a:r>
              <a:rPr lang="ru-RU" sz="2800">
                <a:latin typeface="Arial" charset="0"/>
              </a:rPr>
              <a:t> – </a:t>
            </a:r>
            <a:r>
              <a:rPr lang="en-US" sz="2800">
                <a:latin typeface="Arial" charset="0"/>
              </a:rPr>
              <a:t>Tea Break</a:t>
            </a:r>
            <a:r>
              <a:rPr lang="ru-RU" sz="2800">
                <a:latin typeface="Arial" charset="0"/>
              </a:rPr>
              <a:t>.                   </a:t>
            </a:r>
            <a:r>
              <a:rPr lang="ru-RU" sz="2800" b="1">
                <a:latin typeface="Arial" charset="0"/>
              </a:rPr>
              <a:t>19.40</a:t>
            </a:r>
            <a:r>
              <a:rPr lang="ru-RU" sz="2800">
                <a:latin typeface="Arial" charset="0"/>
              </a:rPr>
              <a:t> –  </a:t>
            </a:r>
            <a:r>
              <a:rPr lang="en-US" sz="2800">
                <a:latin typeface="Arial" charset="0"/>
              </a:rPr>
              <a:t>Dinner.</a:t>
            </a:r>
            <a:endParaRPr lang="ru-RU" sz="28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20.55</a:t>
            </a:r>
            <a:r>
              <a:rPr lang="ru-RU" sz="2800">
                <a:latin typeface="Arial" charset="0"/>
              </a:rPr>
              <a:t> – </a:t>
            </a:r>
            <a:r>
              <a:rPr lang="en-US" sz="2800">
                <a:latin typeface="Arial" charset="0"/>
              </a:rPr>
              <a:t>Tea Break</a:t>
            </a:r>
            <a:endParaRPr lang="ru-RU" sz="2800">
              <a:latin typeface="Arial" charset="0"/>
            </a:endParaRPr>
          </a:p>
        </p:txBody>
      </p:sp>
      <p:sp>
        <p:nvSpPr>
          <p:cNvPr id="17483" name="WordArt 75"/>
          <p:cNvSpPr>
            <a:spLocks noChangeArrowheads="1" noChangeShapeType="1" noTextEdit="1"/>
          </p:cNvSpPr>
          <p:nvPr/>
        </p:nvSpPr>
        <p:spPr bwMode="auto">
          <a:xfrm>
            <a:off x="1835150" y="1006475"/>
            <a:ext cx="5832475" cy="199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Refuse of snacks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Eat healthy food!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6" grpId="0" animBg="1"/>
      <p:bldP spid="17478" grpId="0" animBg="1"/>
      <p:bldP spid="17478" grpId="1" animBg="1"/>
      <p:bldP spid="17479" grpId="0" animBg="1"/>
      <p:bldP spid="17479" grpId="1" animBg="1"/>
      <p:bldP spid="17482" grpId="0" animBg="1"/>
      <p:bldP spid="174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             </a:t>
            </a:r>
            <a:r>
              <a:rPr lang="en-US" b="1"/>
              <a:t>Breakfast in the morning,</a:t>
            </a:r>
            <a:r>
              <a:rPr lang="en-US"/>
              <a:t/>
            </a:r>
            <a:br>
              <a:rPr lang="en-US"/>
            </a:br>
            <a:r>
              <a:rPr lang="ru-RU"/>
              <a:t>              </a:t>
            </a:r>
            <a:r>
              <a:rPr lang="en-US" b="1"/>
              <a:t>Dinner in the day,</a:t>
            </a:r>
            <a:br>
              <a:rPr lang="en-US" b="1"/>
            </a:br>
            <a:r>
              <a:rPr lang="ru-RU" b="1"/>
              <a:t>              </a:t>
            </a:r>
            <a:r>
              <a:rPr lang="en-US" b="1"/>
              <a:t>Tea comes after dinner,</a:t>
            </a:r>
            <a:br>
              <a:rPr lang="en-US" b="1"/>
            </a:br>
            <a:r>
              <a:rPr lang="ru-RU" b="1"/>
              <a:t>              </a:t>
            </a:r>
            <a:r>
              <a:rPr lang="en-US" b="1"/>
              <a:t>Then comes time to play!</a:t>
            </a:r>
            <a:br>
              <a:rPr lang="en-US" b="1"/>
            </a:br>
            <a:r>
              <a:rPr lang="ru-RU" b="1"/>
              <a:t>              </a:t>
            </a:r>
            <a:r>
              <a:rPr lang="en-US" b="1"/>
              <a:t>Supper in the evening</a:t>
            </a:r>
            <a:br>
              <a:rPr lang="en-US" b="1"/>
            </a:br>
            <a:r>
              <a:rPr lang="ru-RU" b="1"/>
              <a:t>              </a:t>
            </a:r>
            <a:r>
              <a:rPr lang="en-US" b="1"/>
              <a:t>When the sky is red.</a:t>
            </a:r>
            <a:br>
              <a:rPr lang="en-US" b="1"/>
            </a:br>
            <a:r>
              <a:rPr lang="ru-RU" b="1"/>
              <a:t>              </a:t>
            </a:r>
            <a:r>
              <a:rPr lang="en-US" b="1"/>
              <a:t> Then the day is over</a:t>
            </a:r>
            <a:br>
              <a:rPr lang="en-US" b="1"/>
            </a:br>
            <a:r>
              <a:rPr lang="ru-RU" b="1"/>
              <a:t>               </a:t>
            </a:r>
            <a:r>
              <a:rPr lang="en-US" b="1"/>
              <a:t>And we go to bed.</a:t>
            </a:r>
            <a:r>
              <a:rPr lang="en-US"/>
              <a:t/>
            </a:r>
            <a:br>
              <a:rPr lang="en-US"/>
            </a:br>
            <a:endParaRPr lang="ru-RU"/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39175" cy="744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46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Eat healthy food</a:t>
            </a:r>
            <a:endParaRPr lang="ru-RU" sz="3600" kern="10">
              <a:ln w="12700">
                <a:solidFill>
                  <a:srgbClr val="0046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340" name="Picture 8" descr="Картинка 223 из 1528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933825"/>
            <a:ext cx="21717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9" descr="Картинка 50 из 152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188" y="836613"/>
            <a:ext cx="6191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>
          <a:xfrm>
            <a:off x="469900" y="115888"/>
            <a:ext cx="8278813" cy="1143000"/>
          </a:xfrm>
        </p:spPr>
        <p:txBody>
          <a:bodyPr/>
          <a:lstStyle/>
          <a:p>
            <a:pPr eaLnBrk="1" hangingPunct="1"/>
            <a:r>
              <a:rPr lang="ru-RU" sz="3600" b="1" i="1" u="sng" smtClean="0">
                <a:solidFill>
                  <a:srgbClr val="003300"/>
                </a:solidFill>
                <a:latin typeface="Bookman Old Style" pitchFamily="18" charset="0"/>
              </a:rPr>
              <a:t>«</a:t>
            </a:r>
            <a:r>
              <a:rPr lang="en-US" sz="3600" b="1" i="1" u="sng" smtClean="0">
                <a:solidFill>
                  <a:srgbClr val="003300"/>
                </a:solidFill>
                <a:latin typeface="Bookman Old Style" pitchFamily="18" charset="0"/>
              </a:rPr>
              <a:t>The Man is What He Eats</a:t>
            </a:r>
            <a:r>
              <a:rPr lang="ru-RU" sz="3600" b="1" i="1" u="sng" smtClean="0">
                <a:solidFill>
                  <a:srgbClr val="003300"/>
                </a:solidFill>
                <a:latin typeface="Bookman Old Style" pitchFamily="18" charset="0"/>
              </a:rPr>
              <a:t>»</a:t>
            </a:r>
          </a:p>
        </p:txBody>
      </p:sp>
      <p:pic>
        <p:nvPicPr>
          <p:cNvPr id="3076" name="Picture 7" descr="MPj04306590000[1]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-22000" contrast="36000"/>
          </a:blip>
          <a:srcRect/>
          <a:stretch>
            <a:fillRect/>
          </a:stretch>
        </p:blipFill>
        <p:spPr>
          <a:xfrm>
            <a:off x="6300788" y="4259263"/>
            <a:ext cx="2663825" cy="2409825"/>
          </a:xfrm>
          <a:noFill/>
        </p:spPr>
      </p:pic>
      <p:pic>
        <p:nvPicPr>
          <p:cNvPr id="3077" name="Picture 9" descr="MPj0433017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75" y="1303338"/>
            <a:ext cx="2967038" cy="2270125"/>
          </a:xfrm>
          <a:noFill/>
        </p:spPr>
      </p:pic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3059113" y="4005263"/>
            <a:ext cx="3455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Bookman Old Style" pitchFamily="18" charset="0"/>
              </a:rPr>
              <a:t>Healthy eating plays an important role.</a:t>
            </a:r>
            <a:endParaRPr lang="ru-RU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3079" name="Picture 18" descr="344530c2a76c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8000" contrast="32000"/>
          </a:blip>
          <a:srcRect/>
          <a:stretch>
            <a:fillRect/>
          </a:stretch>
        </p:blipFill>
        <p:spPr>
          <a:xfrm>
            <a:off x="179388" y="4291013"/>
            <a:ext cx="3097212" cy="2378075"/>
          </a:xfrm>
          <a:noFill/>
        </p:spPr>
      </p:pic>
      <p:sp>
        <p:nvSpPr>
          <p:cNvPr id="3080" name="Text Box 21"/>
          <p:cNvSpPr txBox="1">
            <a:spLocks noChangeArrowheads="1"/>
          </p:cNvSpPr>
          <p:nvPr/>
        </p:nvSpPr>
        <p:spPr bwMode="auto">
          <a:xfrm>
            <a:off x="-36513" y="1341438"/>
            <a:ext cx="338455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Bookman Old Style" pitchFamily="18" charset="0"/>
              </a:rPr>
              <a:t>We have to think of our health.</a:t>
            </a:r>
            <a:endParaRPr lang="ru-RU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081" name="Text Box 22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Bookman Old Style" pitchFamily="18" charset="0"/>
              </a:rPr>
              <a:t>It is not difficult.</a:t>
            </a:r>
            <a:endParaRPr lang="ru-RU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39"/>
          <p:cNvSpPr txBox="1">
            <a:spLocks noChangeArrowheads="1"/>
          </p:cNvSpPr>
          <p:nvPr/>
        </p:nvSpPr>
        <p:spPr bwMode="auto">
          <a:xfrm>
            <a:off x="395288" y="333375"/>
            <a:ext cx="82089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/>
              <a:t>Fizzy drinks contain a lot of harmful things.</a:t>
            </a:r>
            <a:endParaRPr lang="ru-RU" sz="2200" b="1"/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4356100" y="1916113"/>
            <a:ext cx="4462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DC612A"/>
                </a:solidFill>
                <a:latin typeface="Palatino Linotype" pitchFamily="18" charset="0"/>
              </a:rPr>
              <a:t>There is a lot of sugar there. It’s not good for your teeth.</a:t>
            </a:r>
            <a:endParaRPr lang="ru-RU" sz="2000" b="1">
              <a:solidFill>
                <a:srgbClr val="DC612A"/>
              </a:solidFill>
              <a:latin typeface="Palatino Linotype" pitchFamily="18" charset="0"/>
            </a:endParaRPr>
          </a:p>
        </p:txBody>
      </p:sp>
      <p:pic>
        <p:nvPicPr>
          <p:cNvPr id="4101" name="Picture 41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24038"/>
            <a:ext cx="3979863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Group 45"/>
          <p:cNvGrpSpPr>
            <a:grpSpLocks/>
          </p:cNvGrpSpPr>
          <p:nvPr/>
        </p:nvGrpSpPr>
        <p:grpSpPr bwMode="auto">
          <a:xfrm>
            <a:off x="4427538" y="3068638"/>
            <a:ext cx="4392612" cy="3457575"/>
            <a:chOff x="2789" y="1979"/>
            <a:chExt cx="2767" cy="2178"/>
          </a:xfrm>
        </p:grpSpPr>
        <p:pic>
          <p:nvPicPr>
            <p:cNvPr id="4103" name="Picture 43" descr="j02101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9" y="1979"/>
              <a:ext cx="2767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Text Box 44"/>
            <p:cNvSpPr txBox="1">
              <a:spLocks noChangeArrowheads="1"/>
            </p:cNvSpPr>
            <p:nvPr/>
          </p:nvSpPr>
          <p:spPr bwMode="auto">
            <a:xfrm>
              <a:off x="3153" y="2309"/>
              <a:ext cx="2040" cy="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 b="1" i="1"/>
                <a:t>От нее, от Кока-колы</a:t>
              </a:r>
              <a:br>
                <a:rPr lang="ru-RU" sz="2200" b="1" i="1"/>
              </a:br>
              <a:r>
                <a:rPr lang="ru-RU" sz="2200" b="1" i="1"/>
                <a:t>Лишь желудок будет полным,</a:t>
              </a:r>
              <a:br>
                <a:rPr lang="ru-RU" sz="2200" b="1" i="1"/>
              </a:br>
              <a:r>
                <a:rPr lang="ru-RU" sz="2200" b="1" i="1"/>
                <a:t>А полезности ни грамма,</a:t>
              </a:r>
              <a:br>
                <a:rPr lang="ru-RU" sz="2200" b="1" i="1"/>
              </a:br>
              <a:r>
                <a:rPr lang="ru-RU" sz="2200" b="1" i="1"/>
                <a:t>Создана лишь для рекламы.</a:t>
              </a:r>
              <a:r>
                <a:rPr lang="ru-RU" sz="22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/>
      <p:bldP spid="14376" grpId="1"/>
      <p:bldP spid="14376" grpId="2"/>
      <p:bldP spid="1437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Palatino Linotype" pitchFamily="18" charset="0"/>
              </a:rPr>
              <a:t>Chewing gums</a:t>
            </a:r>
            <a:r>
              <a:rPr lang="ru-RU" sz="2000" b="1">
                <a:latin typeface="Palatino Linotype" pitchFamily="18" charset="0"/>
              </a:rPr>
              <a:t>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0988" y="1773238"/>
            <a:ext cx="259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4600"/>
                </a:solidFill>
                <a:latin typeface="Palatino Linotype" pitchFamily="18" charset="0"/>
              </a:rPr>
              <a:t>Chewing gums are harmful for stomachs</a:t>
            </a:r>
            <a:endParaRPr lang="ru-RU" sz="2000">
              <a:solidFill>
                <a:srgbClr val="004600"/>
              </a:solidFill>
              <a:latin typeface="Palatino Linotype" pitchFamily="18" charset="0"/>
            </a:endParaRPr>
          </a:p>
        </p:txBody>
      </p:sp>
      <p:pic>
        <p:nvPicPr>
          <p:cNvPr id="5125" name="Picture 5" descr="гн"/>
          <p:cNvPicPr>
            <a:picLocks noChangeAspect="1" noChangeArrowheads="1"/>
          </p:cNvPicPr>
          <p:nvPr/>
        </p:nvPicPr>
        <p:blipFill>
          <a:blip r:embed="rId2">
            <a:lum bright="22000" contrast="12000"/>
          </a:blip>
          <a:srcRect/>
          <a:stretch>
            <a:fillRect/>
          </a:stretch>
        </p:blipFill>
        <p:spPr bwMode="auto">
          <a:xfrm>
            <a:off x="3203575" y="4365625"/>
            <a:ext cx="2663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уг"/>
          <p:cNvPicPr>
            <a:picLocks noChangeAspect="1" noChangeArrowheads="1"/>
          </p:cNvPicPr>
          <p:nvPr/>
        </p:nvPicPr>
        <p:blipFill>
          <a:blip r:embed="rId3">
            <a:lum bright="-8000" contrast="-6000"/>
          </a:blip>
          <a:srcRect/>
          <a:stretch>
            <a:fillRect/>
          </a:stretch>
        </p:blipFill>
        <p:spPr bwMode="auto">
          <a:xfrm>
            <a:off x="5508625" y="1773238"/>
            <a:ext cx="33131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ш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060575"/>
            <a:ext cx="15732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ж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983038"/>
            <a:ext cx="231933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539750" y="476250"/>
            <a:ext cx="8137525" cy="1576388"/>
            <a:chOff x="340" y="300"/>
            <a:chExt cx="5126" cy="993"/>
          </a:xfrm>
        </p:grpSpPr>
        <p:sp>
          <p:nvSpPr>
            <p:cNvPr id="6153" name="Rectangle 3"/>
            <p:cNvSpPr>
              <a:spLocks noChangeArrowheads="1"/>
            </p:cNvSpPr>
            <p:nvPr/>
          </p:nvSpPr>
          <p:spPr bwMode="auto">
            <a:xfrm>
              <a:off x="340" y="391"/>
              <a:ext cx="4627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Text Box 4"/>
            <p:cNvSpPr txBox="1">
              <a:spLocks noChangeArrowheads="1"/>
            </p:cNvSpPr>
            <p:nvPr/>
          </p:nvSpPr>
          <p:spPr bwMode="auto">
            <a:xfrm>
              <a:off x="431" y="346"/>
              <a:ext cx="30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You shouldn’t eat a lot of chocolate sweets.</a:t>
              </a:r>
              <a:endParaRPr lang="ru-RU" sz="2000" b="1"/>
            </a:p>
          </p:txBody>
        </p:sp>
        <p:pic>
          <p:nvPicPr>
            <p:cNvPr id="6155" name="Picture 5" descr="ру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5" y="300"/>
              <a:ext cx="1361" cy="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54050" y="3789363"/>
            <a:ext cx="8066088" cy="1884362"/>
            <a:chOff x="385" y="1344"/>
            <a:chExt cx="5081" cy="1187"/>
          </a:xfrm>
        </p:grpSpPr>
        <p:sp>
          <p:nvSpPr>
            <p:cNvPr id="6149" name="Rectangle 8"/>
            <p:cNvSpPr>
              <a:spLocks noChangeArrowheads="1"/>
            </p:cNvSpPr>
            <p:nvPr/>
          </p:nvSpPr>
          <p:spPr bwMode="auto">
            <a:xfrm>
              <a:off x="385" y="1570"/>
              <a:ext cx="5080" cy="81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0" name="Text Box 9"/>
            <p:cNvSpPr txBox="1">
              <a:spLocks noChangeArrowheads="1"/>
            </p:cNvSpPr>
            <p:nvPr/>
          </p:nvSpPr>
          <p:spPr bwMode="auto">
            <a:xfrm>
              <a:off x="2381" y="1570"/>
              <a:ext cx="30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 b="1"/>
                <a:t>Crisps and snack are not useful.</a:t>
              </a:r>
              <a:endParaRPr lang="ru-RU" sz="2000" b="1"/>
            </a:p>
          </p:txBody>
        </p:sp>
        <p:pic>
          <p:nvPicPr>
            <p:cNvPr id="6151" name="Picture 10" descr="л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1344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1" descr="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0" y="1752"/>
              <a:ext cx="1043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180975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924300" y="2420938"/>
            <a:ext cx="4894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Bookman Old Style" pitchFamily="18" charset="0"/>
              </a:rPr>
              <a:t>There is a lot of fat in this kind of food.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93063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 be or not to be?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4498975" y="1270000"/>
            <a:ext cx="2952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Bookman Old Style" pitchFamily="18" charset="0"/>
              </a:rPr>
              <a:t>One of the main reasons of obesity is fast food</a:t>
            </a:r>
            <a:endParaRPr lang="ru-RU" sz="2000" b="1">
              <a:latin typeface="Bookman Old Style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67625" y="1268413"/>
            <a:ext cx="358775" cy="1081087"/>
            <a:chOff x="3470" y="1026"/>
            <a:chExt cx="272" cy="817"/>
          </a:xfrm>
        </p:grpSpPr>
        <p:sp>
          <p:nvSpPr>
            <p:cNvPr id="7176" name="AutoShape 7"/>
            <p:cNvSpPr>
              <a:spLocks noChangeArrowheads="1"/>
            </p:cNvSpPr>
            <p:nvPr/>
          </p:nvSpPr>
          <p:spPr bwMode="auto">
            <a:xfrm>
              <a:off x="3470" y="1026"/>
              <a:ext cx="272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6 w 21600"/>
                <a:gd name="T13" fmla="*/ 4518 h 21600"/>
                <a:gd name="T14" fmla="*/ 17074 w 21600"/>
                <a:gd name="T15" fmla="*/ 170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Oval 8"/>
            <p:cNvSpPr>
              <a:spLocks noChangeArrowheads="1"/>
            </p:cNvSpPr>
            <p:nvPr/>
          </p:nvSpPr>
          <p:spPr bwMode="auto">
            <a:xfrm>
              <a:off x="3515" y="1661"/>
              <a:ext cx="182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175" name="Picture 10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341438"/>
            <a:ext cx="35734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539750" y="620713"/>
            <a:ext cx="7345363" cy="12239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What should we eat?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 descr="http://people.csail.mit.edu/brussell/research/LabelMe/Images/static_web_tinyimagesdataset/d/dietitian/dietitian_0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708275"/>
            <a:ext cx="3810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6988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 descr="j0112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05038"/>
            <a:ext cx="14398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j04079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509963"/>
            <a:ext cx="13684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4134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133600"/>
            <a:ext cx="116046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j0413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622675"/>
            <a:ext cx="17272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j01108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5157788"/>
            <a:ext cx="136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j04061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5233988"/>
            <a:ext cx="15843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" descr="j04280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3217863"/>
            <a:ext cx="28082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MCj0424454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7675" y="3141663"/>
            <a:ext cx="30241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50825" y="269875"/>
            <a:ext cx="864235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5A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 not eat a lot !</a:t>
            </a:r>
            <a:endParaRPr lang="ru-RU" sz="3600" kern="10">
              <a:ln w="9525">
                <a:solidFill>
                  <a:srgbClr val="005A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3" name="Picture 5" descr="Goro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8870" r="8296" b="14545"/>
          <a:stretch>
            <a:fillRect/>
          </a:stretch>
        </p:blipFill>
        <p:spPr bwMode="auto">
          <a:xfrm>
            <a:off x="3132138" y="4437063"/>
            <a:ext cx="26638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n_kz_pomido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301625"/>
            <a:ext cx="28797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20080616_007"/>
          <p:cNvPicPr>
            <a:picLocks noChangeAspect="1" noChangeArrowheads="1"/>
          </p:cNvPicPr>
          <p:nvPr/>
        </p:nvPicPr>
        <p:blipFill>
          <a:blip r:embed="rId4"/>
          <a:srcRect b="8720"/>
          <a:stretch>
            <a:fillRect/>
          </a:stretch>
        </p:blipFill>
        <p:spPr bwMode="auto">
          <a:xfrm>
            <a:off x="5930900" y="2451100"/>
            <a:ext cx="2879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179388" y="2997200"/>
            <a:ext cx="554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3300"/>
                </a:solidFill>
                <a:latin typeface="Palatino Linotype" pitchFamily="18" charset="0"/>
              </a:rPr>
              <a:t>Vegetables and fruit are very useful for our health</a:t>
            </a:r>
            <a:r>
              <a:rPr lang="ru-RU" b="1">
                <a:solidFill>
                  <a:srgbClr val="663300"/>
                </a:solidFill>
                <a:latin typeface="Palatino Linotype" pitchFamily="18" charset="0"/>
              </a:rPr>
              <a:t>.</a:t>
            </a:r>
            <a:r>
              <a:rPr lang="en-US" b="1">
                <a:solidFill>
                  <a:srgbClr val="663300"/>
                </a:solidFill>
                <a:latin typeface="Palatino Linotype" pitchFamily="18" charset="0"/>
              </a:rPr>
              <a:t> They contain a lot vitamins and minerals.</a:t>
            </a:r>
            <a:endParaRPr lang="ru-RU" b="1">
              <a:solidFill>
                <a:srgbClr val="6633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209</Words>
  <Application>Microsoft Office PowerPoint</Application>
  <PresentationFormat>Экран (4:3)</PresentationFormat>
  <Paragraphs>29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Calibri</vt:lpstr>
      <vt:lpstr>Book Antiqua</vt:lpstr>
      <vt:lpstr>Bookman Old Style</vt:lpstr>
      <vt:lpstr>Palatino Linotype</vt:lpstr>
      <vt:lpstr>Оформление по умолчанию</vt:lpstr>
      <vt:lpstr>«Healthy</vt:lpstr>
      <vt:lpstr>«The Man is What He Eats»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31</cp:revision>
  <dcterms:created xsi:type="dcterms:W3CDTF">1601-01-01T00:00:00Z</dcterms:created>
  <dcterms:modified xsi:type="dcterms:W3CDTF">2014-01-05T08:20:02Z</dcterms:modified>
</cp:coreProperties>
</file>