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7" r:id="rId8"/>
    <p:sldId id="269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A9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3EC-35E8-0D4F-BE33-FE8EC1083E31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C69D-A0EB-4C4B-A94A-931571D28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865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3EC-35E8-0D4F-BE33-FE8EC1083E31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C69D-A0EB-4C4B-A94A-931571D28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37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3EC-35E8-0D4F-BE33-FE8EC1083E31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C69D-A0EB-4C4B-A94A-931571D28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891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3EC-35E8-0D4F-BE33-FE8EC1083E31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C69D-A0EB-4C4B-A94A-931571D28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445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3EC-35E8-0D4F-BE33-FE8EC1083E31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C69D-A0EB-4C4B-A94A-931571D28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704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3EC-35E8-0D4F-BE33-FE8EC1083E31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C69D-A0EB-4C4B-A94A-931571D28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272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3EC-35E8-0D4F-BE33-FE8EC1083E31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C69D-A0EB-4C4B-A94A-931571D28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203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3EC-35E8-0D4F-BE33-FE8EC1083E31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C69D-A0EB-4C4B-A94A-931571D28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201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3EC-35E8-0D4F-BE33-FE8EC1083E31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C69D-A0EB-4C4B-A94A-931571D28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39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3EC-35E8-0D4F-BE33-FE8EC1083E31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C69D-A0EB-4C4B-A94A-931571D28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662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3EC-35E8-0D4F-BE33-FE8EC1083E31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C69D-A0EB-4C4B-A94A-931571D28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389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243EC-35E8-0D4F-BE33-FE8EC1083E31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8C69D-A0EB-4C4B-A94A-931571D28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108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42761"/>
            <a:ext cx="7772400" cy="276374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EAT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WELL, </a:t>
            </a:r>
            <a:r>
              <a:rPr lang="en-GB" dirty="0" smtClean="0">
                <a:solidFill>
                  <a:srgbClr val="800000"/>
                </a:solidFill>
              </a:rPr>
              <a:t>FEEL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GREAT, </a:t>
            </a:r>
            <a:r>
              <a:rPr lang="en-GB" dirty="0" smtClean="0">
                <a:solidFill>
                  <a:srgbClr val="4F6228"/>
                </a:solidFill>
              </a:rPr>
              <a:t>LOOK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GREAT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814" y="2405818"/>
            <a:ext cx="2840165" cy="2262665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346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266" y="1419219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03047" y="634914"/>
            <a:ext cx="7304053" cy="5847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200" u="sng" dirty="0" smtClean="0">
              <a:solidFill>
                <a:srgbClr val="FF0000"/>
              </a:solidFill>
            </a:endParaRPr>
          </a:p>
          <a:p>
            <a:r>
              <a:rPr lang="en-GB" sz="2800" u="sng" dirty="0" smtClean="0">
                <a:solidFill>
                  <a:srgbClr val="FF0000"/>
                </a:solidFill>
              </a:rPr>
              <a:t>SAYINGS AND PROVERBS ABOUT HEALTHY FOOD</a:t>
            </a:r>
          </a:p>
          <a:p>
            <a:endParaRPr lang="en-GB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  <a:t>     An apple a day keeps a doctor away</a:t>
            </a:r>
          </a:p>
          <a:p>
            <a:r>
              <a:rPr lang="en-GB" sz="3200" dirty="0" smtClean="0">
                <a:solidFill>
                  <a:srgbClr val="008000"/>
                </a:solidFill>
              </a:rPr>
              <a:t>A smiling face is half the meal</a:t>
            </a:r>
          </a:p>
          <a:p>
            <a:r>
              <a:rPr lang="en-GB" sz="3200" dirty="0" smtClean="0">
                <a:solidFill>
                  <a:schemeClr val="accent4">
                    <a:lumMod val="50000"/>
                  </a:schemeClr>
                </a:solidFill>
              </a:rPr>
              <a:t>      More die of food than famine</a:t>
            </a:r>
          </a:p>
          <a:p>
            <a:r>
              <a:rPr lang="en-GB" sz="3200" dirty="0" smtClean="0">
                <a:solidFill>
                  <a:schemeClr val="bg2">
                    <a:lumMod val="25000"/>
                  </a:schemeClr>
                </a:solidFill>
              </a:rPr>
              <a:t>You are what you eat</a:t>
            </a:r>
          </a:p>
          <a:p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</a:rPr>
              <a:t>      Eat to live, not live to eat</a:t>
            </a:r>
          </a:p>
          <a:p>
            <a:r>
              <a:rPr lang="en-GB" sz="3200" dirty="0" smtClean="0">
                <a:solidFill>
                  <a:srgbClr val="800000"/>
                </a:solidFill>
              </a:rPr>
              <a:t>Your food is your medicine</a:t>
            </a:r>
          </a:p>
          <a:p>
            <a:r>
              <a:rPr lang="en-GB" sz="2400" dirty="0"/>
              <a:t> </a:t>
            </a:r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  <a:p>
            <a:endParaRPr lang="ru-RU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781" y="4029402"/>
            <a:ext cx="2222500" cy="2222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058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266" y="1419219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03047" y="634914"/>
            <a:ext cx="22525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200" u="sng" dirty="0" smtClean="0">
              <a:solidFill>
                <a:srgbClr val="FF0000"/>
              </a:solidFill>
            </a:endParaRPr>
          </a:p>
          <a:p>
            <a:endParaRPr lang="en-GB" sz="2400" dirty="0"/>
          </a:p>
          <a:p>
            <a:endParaRPr lang="en-GB" sz="2400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28205" y="354805"/>
            <a:ext cx="510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>
                <a:solidFill>
                  <a:srgbClr val="FF6600"/>
                </a:solidFill>
              </a:rPr>
              <a:t>FOOD PYRAMID</a:t>
            </a:r>
            <a:endParaRPr lang="ru-RU" sz="3600" u="sng" dirty="0">
              <a:solidFill>
                <a:srgbClr val="FF6600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32" y="354805"/>
            <a:ext cx="7879921" cy="59383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21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266" y="1419219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86755" y="448172"/>
            <a:ext cx="8179877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>
                <a:solidFill>
                  <a:srgbClr val="008000"/>
                </a:solidFill>
              </a:rPr>
              <a:t>NEW WORDS</a:t>
            </a:r>
            <a:endParaRPr lang="en-GB" sz="2800" u="sng" dirty="0">
              <a:solidFill>
                <a:srgbClr val="008000"/>
              </a:solidFill>
            </a:endParaRPr>
          </a:p>
          <a:p>
            <a:pPr marL="457200" indent="-457200" algn="just">
              <a:buFont typeface="Arial"/>
              <a:buChar char="•"/>
            </a:pPr>
            <a:r>
              <a:rPr lang="en-GB" sz="2800" dirty="0" smtClean="0"/>
              <a:t>is based on –</a:t>
            </a:r>
          </a:p>
          <a:p>
            <a:pPr marL="457200" indent="-457200" algn="just">
              <a:buFont typeface="Arial"/>
              <a:buChar char="•"/>
            </a:pPr>
            <a:r>
              <a:rPr lang="en-GB" sz="2800" dirty="0" smtClean="0"/>
              <a:t>fibre – </a:t>
            </a:r>
            <a:endParaRPr lang="ru-RU" sz="2800" dirty="0" smtClean="0"/>
          </a:p>
          <a:p>
            <a:pPr marL="457200" indent="-457200" algn="just">
              <a:buFont typeface="Arial"/>
              <a:buChar char="•"/>
            </a:pPr>
            <a:r>
              <a:rPr lang="en-US" sz="2800" dirty="0"/>
              <a:t>g</a:t>
            </a:r>
            <a:r>
              <a:rPr lang="en-GB" sz="2800" dirty="0" smtClean="0"/>
              <a:t>rains – </a:t>
            </a:r>
            <a:endParaRPr lang="ru-RU" sz="2800" dirty="0" smtClean="0"/>
          </a:p>
          <a:p>
            <a:pPr marL="457200" indent="-457200" algn="just">
              <a:buFont typeface="Arial"/>
              <a:buChar char="•"/>
            </a:pPr>
            <a:r>
              <a:rPr lang="en-US" sz="2800" dirty="0"/>
              <a:t>i</a:t>
            </a:r>
            <a:r>
              <a:rPr lang="en-GB" sz="2800" dirty="0" err="1" smtClean="0"/>
              <a:t>ron</a:t>
            </a:r>
            <a:r>
              <a:rPr lang="en-GB" sz="2800" dirty="0" smtClean="0"/>
              <a:t> - </a:t>
            </a:r>
            <a:endParaRPr lang="ru-RU" sz="2800" dirty="0" smtClean="0"/>
          </a:p>
          <a:p>
            <a:pPr marL="457200" indent="-457200" algn="just">
              <a:buFont typeface="Arial"/>
              <a:buChar char="•"/>
            </a:pPr>
            <a:r>
              <a:rPr lang="en-US" sz="2800" dirty="0"/>
              <a:t>a</a:t>
            </a:r>
            <a:r>
              <a:rPr lang="en-GB" sz="2800" dirty="0" smtClean="0"/>
              <a:t>t least – </a:t>
            </a:r>
            <a:endParaRPr lang="ru-RU" sz="2800" dirty="0" smtClean="0"/>
          </a:p>
          <a:p>
            <a:pPr marL="457200" indent="-457200" algn="just">
              <a:buFont typeface="Arial"/>
              <a:buChar char="•"/>
            </a:pPr>
            <a:r>
              <a:rPr lang="en-US" sz="2800" dirty="0"/>
              <a:t>p</a:t>
            </a:r>
            <a:r>
              <a:rPr lang="en-GB" sz="2800" dirty="0" err="1" smtClean="0"/>
              <a:t>lenty</a:t>
            </a:r>
            <a:r>
              <a:rPr lang="en-GB" sz="2800" dirty="0" smtClean="0"/>
              <a:t> of –</a:t>
            </a:r>
            <a:endParaRPr lang="ru-RU" sz="2800" dirty="0" smtClean="0"/>
          </a:p>
          <a:p>
            <a:pPr marL="457200" indent="-457200" algn="just">
              <a:buFont typeface="Arial"/>
              <a:buChar char="•"/>
            </a:pPr>
            <a:r>
              <a:rPr lang="en-US" sz="2800" dirty="0"/>
              <a:t>p</a:t>
            </a:r>
            <a:r>
              <a:rPr lang="en-GB" sz="2800" dirty="0" err="1" smtClean="0"/>
              <a:t>otassium</a:t>
            </a:r>
            <a:r>
              <a:rPr lang="en-GB" sz="2800" dirty="0" smtClean="0"/>
              <a:t> – </a:t>
            </a:r>
            <a:endParaRPr lang="ru-RU" sz="2800" dirty="0" smtClean="0"/>
          </a:p>
          <a:p>
            <a:pPr marL="457200" indent="-457200" algn="just">
              <a:buFont typeface="Arial"/>
              <a:buChar char="•"/>
            </a:pPr>
            <a:r>
              <a:rPr lang="en-US" sz="2800" dirty="0"/>
              <a:t>c</a:t>
            </a:r>
            <a:r>
              <a:rPr lang="en-GB" sz="2800" dirty="0" err="1" smtClean="0"/>
              <a:t>alcium</a:t>
            </a:r>
            <a:r>
              <a:rPr lang="en-GB" sz="2800" dirty="0" smtClean="0"/>
              <a:t> –</a:t>
            </a:r>
            <a:endParaRPr lang="ru-RU" sz="2800" dirty="0" smtClean="0"/>
          </a:p>
          <a:p>
            <a:pPr marL="457200" indent="-457200" algn="just">
              <a:buFont typeface="Arial"/>
              <a:buChar char="•"/>
            </a:pPr>
            <a:r>
              <a:rPr lang="en-US" sz="2800" dirty="0"/>
              <a:t>t</a:t>
            </a:r>
            <a:r>
              <a:rPr lang="en-GB" sz="2800" dirty="0" smtClean="0"/>
              <a:t>o consume – </a:t>
            </a:r>
            <a:endParaRPr lang="ru-RU" sz="2800" dirty="0" smtClean="0"/>
          </a:p>
          <a:p>
            <a:pPr marL="457200" indent="-457200" algn="just">
              <a:buFont typeface="Arial"/>
              <a:buChar char="•"/>
            </a:pPr>
            <a:r>
              <a:rPr lang="en-US" sz="2800" dirty="0"/>
              <a:t>t</a:t>
            </a:r>
            <a:r>
              <a:rPr lang="en-GB" sz="2800" dirty="0" smtClean="0"/>
              <a:t>o include – </a:t>
            </a:r>
            <a:endParaRPr lang="ru-RU" sz="2800" dirty="0" smtClean="0"/>
          </a:p>
          <a:p>
            <a:pPr marL="457200" indent="-457200" algn="just">
              <a:buFont typeface="Arial"/>
              <a:buChar char="•"/>
            </a:pPr>
            <a:r>
              <a:rPr lang="en-US" sz="2800" dirty="0"/>
              <a:t>m</a:t>
            </a:r>
            <a:r>
              <a:rPr lang="en-GB" sz="2800" dirty="0" err="1" smtClean="0"/>
              <a:t>agnesium</a:t>
            </a:r>
            <a:r>
              <a:rPr lang="en-GB" sz="2800" dirty="0" smtClean="0"/>
              <a:t> –</a:t>
            </a:r>
            <a:r>
              <a:rPr lang="ru-RU" sz="2800" dirty="0" smtClean="0"/>
              <a:t> </a:t>
            </a:r>
          </a:p>
          <a:p>
            <a:pPr marL="457200" indent="-457200" algn="just">
              <a:buFont typeface="Arial"/>
              <a:buChar char="•"/>
            </a:pPr>
            <a:r>
              <a:rPr lang="en-US" sz="2800" dirty="0"/>
              <a:t>p</a:t>
            </a:r>
            <a:r>
              <a:rPr lang="en-GB" sz="2800" dirty="0" err="1" smtClean="0"/>
              <a:t>rotein</a:t>
            </a:r>
            <a:r>
              <a:rPr lang="en-GB" sz="2800" dirty="0" smtClean="0"/>
              <a:t> – </a:t>
            </a:r>
            <a:endParaRPr lang="ru-RU" sz="2800" dirty="0" smtClean="0"/>
          </a:p>
          <a:p>
            <a:pPr marL="457200" indent="-457200" algn="just">
              <a:buFont typeface="Arial"/>
              <a:buChar char="•"/>
            </a:pPr>
            <a:r>
              <a:rPr lang="en-US" sz="2800" dirty="0"/>
              <a:t>h</a:t>
            </a:r>
            <a:r>
              <a:rPr lang="en-GB" sz="2800" dirty="0" err="1" smtClean="0"/>
              <a:t>eart</a:t>
            </a:r>
            <a:r>
              <a:rPr lang="en-GB" sz="2800" dirty="0" smtClean="0"/>
              <a:t> disease – </a:t>
            </a:r>
          </a:p>
          <a:p>
            <a:pPr marL="457200" indent="-457200" algn="just">
              <a:buFont typeface="Arial"/>
              <a:buChar char="•"/>
            </a:pPr>
            <a:endParaRPr lang="ru-RU" sz="2800" dirty="0" smtClean="0"/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81988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266" y="1419219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86755" y="448172"/>
            <a:ext cx="8179877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>
                <a:solidFill>
                  <a:srgbClr val="008000"/>
                </a:solidFill>
              </a:rPr>
              <a:t>NEW WORDS</a:t>
            </a:r>
            <a:endParaRPr lang="en-GB" sz="2800" u="sng" dirty="0">
              <a:solidFill>
                <a:srgbClr val="008000"/>
              </a:solidFill>
            </a:endParaRPr>
          </a:p>
          <a:p>
            <a:pPr marL="457200" indent="-457200" algn="just">
              <a:buFont typeface="Arial"/>
              <a:buChar char="•"/>
            </a:pPr>
            <a:r>
              <a:rPr lang="en-GB" sz="2800" dirty="0" smtClean="0"/>
              <a:t>is based on – </a:t>
            </a:r>
            <a:r>
              <a:rPr lang="ru-RU" sz="2800" dirty="0" smtClean="0"/>
              <a:t>основываться на ч.-л.</a:t>
            </a:r>
            <a:endParaRPr lang="en-GB" sz="2800" dirty="0" smtClean="0"/>
          </a:p>
          <a:p>
            <a:pPr marL="457200" indent="-457200" algn="just">
              <a:buFont typeface="Arial"/>
              <a:buChar char="•"/>
            </a:pPr>
            <a:r>
              <a:rPr lang="en-GB" sz="2800" dirty="0"/>
              <a:t>f</a:t>
            </a:r>
            <a:r>
              <a:rPr lang="en-GB" sz="2800" dirty="0" smtClean="0"/>
              <a:t>ibre – </a:t>
            </a:r>
            <a:r>
              <a:rPr lang="ru-RU" sz="2800" dirty="0" smtClean="0"/>
              <a:t>пищевые волокна, клетчатка</a:t>
            </a:r>
          </a:p>
          <a:p>
            <a:pPr marL="457200" indent="-457200" algn="just">
              <a:buFont typeface="Arial"/>
              <a:buChar char="•"/>
            </a:pPr>
            <a:r>
              <a:rPr lang="en-US" sz="2800" dirty="0"/>
              <a:t>g</a:t>
            </a:r>
            <a:r>
              <a:rPr lang="en-GB" sz="2800" dirty="0" smtClean="0"/>
              <a:t>rains – </a:t>
            </a:r>
            <a:r>
              <a:rPr lang="ru-RU" sz="2800" dirty="0" smtClean="0"/>
              <a:t>зерновые</a:t>
            </a:r>
          </a:p>
          <a:p>
            <a:pPr marL="457200" indent="-457200" algn="just">
              <a:buFont typeface="Arial"/>
              <a:buChar char="•"/>
            </a:pPr>
            <a:r>
              <a:rPr lang="en-US" sz="2800" dirty="0"/>
              <a:t>i</a:t>
            </a:r>
            <a:r>
              <a:rPr lang="en-GB" sz="2800" dirty="0" err="1" smtClean="0"/>
              <a:t>ron</a:t>
            </a:r>
            <a:r>
              <a:rPr lang="en-GB" sz="2800" dirty="0" smtClean="0"/>
              <a:t> - </a:t>
            </a:r>
            <a:r>
              <a:rPr lang="ru-RU" sz="2800" dirty="0" smtClean="0"/>
              <a:t>железо</a:t>
            </a:r>
          </a:p>
          <a:p>
            <a:pPr marL="457200" indent="-457200" algn="just">
              <a:buFont typeface="Arial"/>
              <a:buChar char="•"/>
            </a:pPr>
            <a:r>
              <a:rPr lang="en-US" sz="2800" dirty="0"/>
              <a:t>a</a:t>
            </a:r>
            <a:r>
              <a:rPr lang="en-GB" sz="2800" dirty="0" smtClean="0"/>
              <a:t>t least – </a:t>
            </a:r>
            <a:r>
              <a:rPr lang="ru-RU" sz="2800" dirty="0" smtClean="0"/>
              <a:t>по крайней мере</a:t>
            </a:r>
          </a:p>
          <a:p>
            <a:pPr marL="457200" indent="-457200" algn="just">
              <a:buFont typeface="Arial"/>
              <a:buChar char="•"/>
            </a:pPr>
            <a:r>
              <a:rPr lang="en-US" sz="2800" dirty="0"/>
              <a:t>p</a:t>
            </a:r>
            <a:r>
              <a:rPr lang="en-GB" sz="2800" dirty="0" err="1" smtClean="0"/>
              <a:t>lenty</a:t>
            </a:r>
            <a:r>
              <a:rPr lang="en-GB" sz="2800" dirty="0" smtClean="0"/>
              <a:t> of – </a:t>
            </a:r>
            <a:r>
              <a:rPr lang="ru-RU" sz="2800" dirty="0" smtClean="0"/>
              <a:t>очень много</a:t>
            </a:r>
          </a:p>
          <a:p>
            <a:pPr marL="457200" indent="-457200" algn="just">
              <a:buFont typeface="Arial"/>
              <a:buChar char="•"/>
            </a:pPr>
            <a:r>
              <a:rPr lang="en-US" sz="2800" dirty="0"/>
              <a:t>p</a:t>
            </a:r>
            <a:r>
              <a:rPr lang="en-GB" sz="2800" dirty="0" err="1" smtClean="0"/>
              <a:t>otassium</a:t>
            </a:r>
            <a:r>
              <a:rPr lang="en-GB" sz="2800" dirty="0" smtClean="0"/>
              <a:t> – </a:t>
            </a:r>
            <a:r>
              <a:rPr lang="ru-RU" sz="2800" dirty="0" smtClean="0"/>
              <a:t>калий</a:t>
            </a:r>
          </a:p>
          <a:p>
            <a:pPr marL="457200" indent="-457200" algn="just">
              <a:buFont typeface="Arial"/>
              <a:buChar char="•"/>
            </a:pPr>
            <a:r>
              <a:rPr lang="en-US" sz="2800" dirty="0"/>
              <a:t>c</a:t>
            </a:r>
            <a:r>
              <a:rPr lang="en-GB" sz="2800" dirty="0" err="1" smtClean="0"/>
              <a:t>alcium</a:t>
            </a:r>
            <a:r>
              <a:rPr lang="en-GB" sz="2800" dirty="0" smtClean="0"/>
              <a:t> –</a:t>
            </a:r>
            <a:r>
              <a:rPr lang="ru-RU" sz="2800" dirty="0" smtClean="0"/>
              <a:t>кальций</a:t>
            </a:r>
          </a:p>
          <a:p>
            <a:pPr marL="457200" indent="-457200" algn="just">
              <a:buFont typeface="Arial"/>
              <a:buChar char="•"/>
            </a:pPr>
            <a:r>
              <a:rPr lang="en-US" sz="2800" dirty="0"/>
              <a:t>t</a:t>
            </a:r>
            <a:r>
              <a:rPr lang="en-GB" sz="2800" dirty="0" smtClean="0"/>
              <a:t>o consume – </a:t>
            </a:r>
            <a:r>
              <a:rPr lang="ru-RU" sz="2800" dirty="0" smtClean="0"/>
              <a:t>потреблять</a:t>
            </a:r>
          </a:p>
          <a:p>
            <a:pPr marL="457200" indent="-457200" algn="just">
              <a:buFont typeface="Arial"/>
              <a:buChar char="•"/>
            </a:pPr>
            <a:r>
              <a:rPr lang="en-US" sz="2800" dirty="0"/>
              <a:t>t</a:t>
            </a:r>
            <a:r>
              <a:rPr lang="en-GB" sz="2800" dirty="0" smtClean="0"/>
              <a:t>o include – </a:t>
            </a:r>
            <a:r>
              <a:rPr lang="ru-RU" sz="2800" dirty="0" smtClean="0"/>
              <a:t>включать, содержать</a:t>
            </a:r>
          </a:p>
          <a:p>
            <a:pPr marL="457200" indent="-457200" algn="just">
              <a:buFont typeface="Arial"/>
              <a:buChar char="•"/>
            </a:pPr>
            <a:r>
              <a:rPr lang="en-US" sz="2800" dirty="0"/>
              <a:t>m</a:t>
            </a:r>
            <a:r>
              <a:rPr lang="en-GB" sz="2800" dirty="0" err="1" smtClean="0"/>
              <a:t>agnesium</a:t>
            </a:r>
            <a:r>
              <a:rPr lang="en-GB" sz="2800" dirty="0" smtClean="0"/>
              <a:t> –</a:t>
            </a:r>
            <a:r>
              <a:rPr lang="ru-RU" sz="2800" dirty="0" smtClean="0"/>
              <a:t> магний</a:t>
            </a:r>
          </a:p>
          <a:p>
            <a:pPr marL="457200" indent="-457200" algn="just">
              <a:buFont typeface="Arial"/>
              <a:buChar char="•"/>
            </a:pPr>
            <a:r>
              <a:rPr lang="en-US" sz="2800" dirty="0"/>
              <a:t>p</a:t>
            </a:r>
            <a:r>
              <a:rPr lang="en-GB" sz="2800" dirty="0" err="1" smtClean="0"/>
              <a:t>rotein</a:t>
            </a:r>
            <a:r>
              <a:rPr lang="en-GB" sz="2800" dirty="0" smtClean="0"/>
              <a:t> – </a:t>
            </a:r>
            <a:r>
              <a:rPr lang="ru-RU" sz="2800" dirty="0" smtClean="0"/>
              <a:t>белок, протеин</a:t>
            </a:r>
          </a:p>
          <a:p>
            <a:pPr marL="457200" indent="-457200" algn="just">
              <a:buFont typeface="Arial"/>
              <a:buChar char="•"/>
            </a:pPr>
            <a:r>
              <a:rPr lang="en-US" sz="2800" dirty="0"/>
              <a:t>h</a:t>
            </a:r>
            <a:r>
              <a:rPr lang="en-GB" sz="2800" dirty="0" err="1" smtClean="0"/>
              <a:t>eart</a:t>
            </a:r>
            <a:r>
              <a:rPr lang="en-GB" sz="2800" dirty="0" smtClean="0"/>
              <a:t> disease – </a:t>
            </a:r>
            <a:r>
              <a:rPr lang="ru-RU" sz="2800" dirty="0" smtClean="0"/>
              <a:t>болезни сердца</a:t>
            </a:r>
            <a:endParaRPr lang="en-GB" sz="2800" dirty="0" smtClean="0"/>
          </a:p>
          <a:p>
            <a:pPr marL="457200" indent="-457200" algn="just">
              <a:buFont typeface="Arial"/>
              <a:buChar char="•"/>
            </a:pPr>
            <a:endParaRPr lang="ru-RU" sz="2800" dirty="0" smtClean="0"/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56674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266" y="1419219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-1083175" y="244645"/>
            <a:ext cx="114784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>
                <a:solidFill>
                  <a:srgbClr val="000090"/>
                </a:solidFill>
              </a:rPr>
              <a:t>In what food we can find</a:t>
            </a:r>
            <a:r>
              <a:rPr lang="ru-RU" sz="2800" u="sng" dirty="0" smtClean="0">
                <a:solidFill>
                  <a:srgbClr val="000090"/>
                </a:solidFill>
              </a:rPr>
              <a:t>:</a:t>
            </a:r>
            <a:endParaRPr lang="en-GB" sz="2800" u="sng" dirty="0" smtClean="0">
              <a:solidFill>
                <a:srgbClr val="000090"/>
              </a:solidFill>
            </a:endParaRPr>
          </a:p>
          <a:p>
            <a:pPr algn="ctr"/>
            <a:endParaRPr lang="en-GB" sz="2800" dirty="0">
              <a:solidFill>
                <a:srgbClr val="FF6600"/>
              </a:solidFill>
            </a:endParaRPr>
          </a:p>
          <a:p>
            <a:pPr algn="ctr"/>
            <a:r>
              <a:rPr lang="en-GB" sz="2400" dirty="0" smtClean="0">
                <a:solidFill>
                  <a:srgbClr val="FF6600"/>
                </a:solidFill>
              </a:rPr>
              <a:t>FIBRE  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IRON </a:t>
            </a:r>
            <a:r>
              <a:rPr lang="en-GB" sz="2400" dirty="0">
                <a:solidFill>
                  <a:srgbClr val="166A90"/>
                </a:solidFill>
              </a:rPr>
              <a:t>VITAMIN </a:t>
            </a:r>
            <a:r>
              <a:rPr lang="en-GB" sz="2400" dirty="0">
                <a:solidFill>
                  <a:schemeClr val="accent3">
                    <a:lumMod val="75000"/>
                  </a:schemeClr>
                </a:solidFill>
              </a:rPr>
              <a:t>POTASSIUM </a:t>
            </a:r>
            <a:r>
              <a:rPr lang="en-GB" sz="2400" dirty="0">
                <a:solidFill>
                  <a:srgbClr val="FF0000"/>
                </a:solidFill>
              </a:rPr>
              <a:t>CALCIUM </a:t>
            </a:r>
            <a:r>
              <a:rPr lang="en-GB" sz="2400" dirty="0">
                <a:solidFill>
                  <a:srgbClr val="660066"/>
                </a:solidFill>
              </a:rPr>
              <a:t>PROTEIN </a:t>
            </a:r>
            <a:r>
              <a:rPr lang="en-GB" sz="2400" dirty="0" smtClean="0">
                <a:solidFill>
                  <a:srgbClr val="008000"/>
                </a:solidFill>
              </a:rPr>
              <a:t>FATS 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MAGNESIUM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3600" u="sng" dirty="0" smtClean="0">
              <a:solidFill>
                <a:srgbClr val="000090"/>
              </a:solidFill>
            </a:endParaRPr>
          </a:p>
          <a:p>
            <a:pPr algn="ctr"/>
            <a:endParaRPr lang="en-GB" sz="3600" u="sng" dirty="0" smtClean="0">
              <a:solidFill>
                <a:srgbClr val="000090"/>
              </a:solidFill>
            </a:endParaRPr>
          </a:p>
          <a:p>
            <a:pPr algn="ctr"/>
            <a:endParaRPr lang="en-GB" sz="3600" dirty="0">
              <a:solidFill>
                <a:srgbClr val="000090"/>
              </a:solidFill>
            </a:endParaRPr>
          </a:p>
          <a:p>
            <a:pPr algn="ctr"/>
            <a:endParaRPr lang="ru-RU" sz="3600" dirty="0">
              <a:solidFill>
                <a:srgbClr val="000090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5" y="1770077"/>
            <a:ext cx="1653321" cy="136674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167" y="2943338"/>
            <a:ext cx="1769972" cy="1681474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534" y="1770077"/>
            <a:ext cx="2607297" cy="1307994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6" y="5113553"/>
            <a:ext cx="2196546" cy="164741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7183" y="5192479"/>
            <a:ext cx="1985017" cy="1489557"/>
          </a:xfrm>
          <a:prstGeom prst="rect">
            <a:avLst/>
          </a:prstGeom>
        </p:spPr>
      </p:pic>
      <p:sp>
        <p:nvSpPr>
          <p:cNvPr id="13" name="Выноска-облако 12"/>
          <p:cNvSpPr/>
          <p:nvPr/>
        </p:nvSpPr>
        <p:spPr>
          <a:xfrm>
            <a:off x="4093444" y="3304159"/>
            <a:ext cx="2013450" cy="844839"/>
          </a:xfrm>
          <a:prstGeom prst="cloudCallout">
            <a:avLst>
              <a:gd name="adj1" fmla="val -30540"/>
              <a:gd name="adj2" fmla="val -116061"/>
            </a:avLst>
          </a:prstGeom>
          <a:solidFill>
            <a:srgbClr val="FFFF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5" name="Выноска-облако 14"/>
          <p:cNvSpPr/>
          <p:nvPr/>
        </p:nvSpPr>
        <p:spPr>
          <a:xfrm>
            <a:off x="2751880" y="3401632"/>
            <a:ext cx="1750896" cy="844839"/>
          </a:xfrm>
          <a:prstGeom prst="cloudCallout">
            <a:avLst>
              <a:gd name="adj1" fmla="val 14132"/>
              <a:gd name="adj2" fmla="val -89537"/>
            </a:avLst>
          </a:prstGeom>
          <a:solidFill>
            <a:srgbClr val="FFFF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2563587" y="5837197"/>
            <a:ext cx="1787807" cy="844839"/>
          </a:xfrm>
          <a:prstGeom prst="cloudCallout">
            <a:avLst>
              <a:gd name="adj1" fmla="val -82047"/>
              <a:gd name="adj2" fmla="val -34278"/>
            </a:avLst>
          </a:prstGeom>
          <a:solidFill>
            <a:srgbClr val="FFFF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7" name="Выноска-облако 16"/>
          <p:cNvSpPr/>
          <p:nvPr/>
        </p:nvSpPr>
        <p:spPr>
          <a:xfrm>
            <a:off x="7317068" y="5514838"/>
            <a:ext cx="1341564" cy="844839"/>
          </a:xfrm>
          <a:prstGeom prst="cloudCallout">
            <a:avLst>
              <a:gd name="adj1" fmla="val -82047"/>
              <a:gd name="adj2" fmla="val -34278"/>
            </a:avLst>
          </a:prstGeom>
          <a:solidFill>
            <a:srgbClr val="FFFF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8" name="Выноска-облако 17"/>
          <p:cNvSpPr/>
          <p:nvPr/>
        </p:nvSpPr>
        <p:spPr>
          <a:xfrm>
            <a:off x="7391574" y="1614481"/>
            <a:ext cx="1591349" cy="844839"/>
          </a:xfrm>
          <a:prstGeom prst="cloudCallout">
            <a:avLst>
              <a:gd name="adj1" fmla="val -16620"/>
              <a:gd name="adj2" fmla="val 78450"/>
            </a:avLst>
          </a:prstGeom>
          <a:solidFill>
            <a:srgbClr val="FFFF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" name="Выноска-облако 18"/>
          <p:cNvSpPr/>
          <p:nvPr/>
        </p:nvSpPr>
        <p:spPr>
          <a:xfrm>
            <a:off x="74150" y="3555139"/>
            <a:ext cx="1341564" cy="844839"/>
          </a:xfrm>
          <a:prstGeom prst="cloudCallout">
            <a:avLst>
              <a:gd name="adj1" fmla="val -8267"/>
              <a:gd name="adj2" fmla="val -107220"/>
            </a:avLst>
          </a:prstGeom>
          <a:solidFill>
            <a:srgbClr val="FFFF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0" name="Выноска-облако 19"/>
          <p:cNvSpPr/>
          <p:nvPr/>
        </p:nvSpPr>
        <p:spPr>
          <a:xfrm>
            <a:off x="1265952" y="3361655"/>
            <a:ext cx="1341564" cy="844839"/>
          </a:xfrm>
          <a:prstGeom prst="cloudCallout">
            <a:avLst>
              <a:gd name="adj1" fmla="val -8267"/>
              <a:gd name="adj2" fmla="val -107220"/>
            </a:avLst>
          </a:prstGeom>
          <a:solidFill>
            <a:srgbClr val="FFFF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1" name="Выноска-облако 20"/>
          <p:cNvSpPr/>
          <p:nvPr/>
        </p:nvSpPr>
        <p:spPr>
          <a:xfrm>
            <a:off x="1892805" y="2036900"/>
            <a:ext cx="1341564" cy="844839"/>
          </a:xfrm>
          <a:prstGeom prst="cloudCallout">
            <a:avLst>
              <a:gd name="adj1" fmla="val -75087"/>
              <a:gd name="adj2" fmla="val -34278"/>
            </a:avLst>
          </a:prstGeom>
          <a:solidFill>
            <a:srgbClr val="FFFF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2" name="Выноска-облако 21"/>
          <p:cNvSpPr/>
          <p:nvPr/>
        </p:nvSpPr>
        <p:spPr>
          <a:xfrm>
            <a:off x="6106894" y="1766881"/>
            <a:ext cx="1527055" cy="844839"/>
          </a:xfrm>
          <a:prstGeom prst="cloudCallout">
            <a:avLst>
              <a:gd name="adj1" fmla="val 22358"/>
              <a:gd name="adj2" fmla="val 87291"/>
            </a:avLst>
          </a:prstGeom>
          <a:solidFill>
            <a:srgbClr val="FFFF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3" name="Выноска-облако 22"/>
          <p:cNvSpPr/>
          <p:nvPr/>
        </p:nvSpPr>
        <p:spPr>
          <a:xfrm>
            <a:off x="1892805" y="4347640"/>
            <a:ext cx="1636867" cy="844839"/>
          </a:xfrm>
          <a:prstGeom prst="cloudCallout">
            <a:avLst>
              <a:gd name="adj1" fmla="val -68126"/>
              <a:gd name="adj2" fmla="val 32033"/>
            </a:avLst>
          </a:prstGeom>
          <a:solidFill>
            <a:srgbClr val="FFFF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4" name="Выноска-облако 23"/>
          <p:cNvSpPr/>
          <p:nvPr/>
        </p:nvSpPr>
        <p:spPr>
          <a:xfrm>
            <a:off x="2751880" y="5220032"/>
            <a:ext cx="1750896" cy="844839"/>
          </a:xfrm>
          <a:prstGeom prst="cloudCallout">
            <a:avLst>
              <a:gd name="adj1" fmla="val -82047"/>
              <a:gd name="adj2" fmla="val -34278"/>
            </a:avLst>
          </a:prstGeom>
          <a:solidFill>
            <a:srgbClr val="FFFF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266" y="1419219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-1083175" y="244645"/>
            <a:ext cx="114784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>
                <a:solidFill>
                  <a:srgbClr val="000090"/>
                </a:solidFill>
              </a:rPr>
              <a:t>In what food we can find</a:t>
            </a:r>
            <a:r>
              <a:rPr lang="ru-RU" sz="2800" u="sng" dirty="0" smtClean="0">
                <a:solidFill>
                  <a:srgbClr val="000090"/>
                </a:solidFill>
              </a:rPr>
              <a:t>:</a:t>
            </a:r>
            <a:endParaRPr lang="en-GB" sz="2800" u="sng" dirty="0" smtClean="0">
              <a:solidFill>
                <a:srgbClr val="000090"/>
              </a:solidFill>
            </a:endParaRPr>
          </a:p>
          <a:p>
            <a:pPr algn="ctr"/>
            <a:endParaRPr lang="en-GB" sz="2800" dirty="0">
              <a:solidFill>
                <a:srgbClr val="FF6600"/>
              </a:solidFill>
            </a:endParaRPr>
          </a:p>
          <a:p>
            <a:pPr algn="ctr"/>
            <a:r>
              <a:rPr lang="en-GB" sz="2400" dirty="0" smtClean="0">
                <a:solidFill>
                  <a:srgbClr val="FF6600"/>
                </a:solidFill>
              </a:rPr>
              <a:t>FIBRE  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IRON </a:t>
            </a:r>
            <a:r>
              <a:rPr lang="en-GB" sz="2400" dirty="0">
                <a:solidFill>
                  <a:srgbClr val="166A90"/>
                </a:solidFill>
              </a:rPr>
              <a:t>VITAMIN </a:t>
            </a:r>
            <a:r>
              <a:rPr lang="en-GB" sz="2400" dirty="0">
                <a:solidFill>
                  <a:schemeClr val="accent3">
                    <a:lumMod val="75000"/>
                  </a:schemeClr>
                </a:solidFill>
              </a:rPr>
              <a:t>POTASSIUM </a:t>
            </a:r>
            <a:r>
              <a:rPr lang="en-GB" sz="2400" dirty="0">
                <a:solidFill>
                  <a:srgbClr val="FF0000"/>
                </a:solidFill>
              </a:rPr>
              <a:t>CALCIUM </a:t>
            </a:r>
            <a:r>
              <a:rPr lang="en-GB" sz="2400" dirty="0">
                <a:solidFill>
                  <a:srgbClr val="660066"/>
                </a:solidFill>
              </a:rPr>
              <a:t>PROTEIN </a:t>
            </a:r>
            <a:r>
              <a:rPr lang="en-GB" sz="2400" dirty="0" smtClean="0">
                <a:solidFill>
                  <a:srgbClr val="008000"/>
                </a:solidFill>
              </a:rPr>
              <a:t>FATS 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MAGNESIUM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3600" u="sng" dirty="0" smtClean="0">
              <a:solidFill>
                <a:srgbClr val="000090"/>
              </a:solidFill>
            </a:endParaRPr>
          </a:p>
          <a:p>
            <a:pPr algn="ctr"/>
            <a:endParaRPr lang="en-GB" sz="3600" u="sng" dirty="0" smtClean="0">
              <a:solidFill>
                <a:srgbClr val="000090"/>
              </a:solidFill>
            </a:endParaRPr>
          </a:p>
          <a:p>
            <a:pPr algn="ctr"/>
            <a:endParaRPr lang="en-GB" sz="3600" dirty="0">
              <a:solidFill>
                <a:srgbClr val="000090"/>
              </a:solidFill>
            </a:endParaRPr>
          </a:p>
          <a:p>
            <a:pPr algn="ctr"/>
            <a:endParaRPr lang="ru-RU" sz="3600" dirty="0">
              <a:solidFill>
                <a:srgbClr val="000090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5" y="1770077"/>
            <a:ext cx="1653321" cy="136674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167" y="2943338"/>
            <a:ext cx="1769972" cy="1681474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370" y="1770077"/>
            <a:ext cx="2607297" cy="1307994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6" y="5113553"/>
            <a:ext cx="2196546" cy="164741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1643" y="5192479"/>
            <a:ext cx="1985017" cy="1489557"/>
          </a:xfrm>
          <a:prstGeom prst="rect">
            <a:avLst/>
          </a:prstGeom>
        </p:spPr>
      </p:pic>
      <p:sp>
        <p:nvSpPr>
          <p:cNvPr id="13" name="Выноска-облако 12"/>
          <p:cNvSpPr/>
          <p:nvPr/>
        </p:nvSpPr>
        <p:spPr>
          <a:xfrm>
            <a:off x="4708750" y="3280227"/>
            <a:ext cx="1827681" cy="844839"/>
          </a:xfrm>
          <a:prstGeom prst="cloudCallout">
            <a:avLst>
              <a:gd name="adj1" fmla="val -30540"/>
              <a:gd name="adj2" fmla="val -116061"/>
            </a:avLst>
          </a:prstGeom>
          <a:solidFill>
            <a:srgbClr val="FFFF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    VITAMIN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2957311" y="3401632"/>
            <a:ext cx="2066404" cy="844839"/>
          </a:xfrm>
          <a:prstGeom prst="cloudCallout">
            <a:avLst>
              <a:gd name="adj1" fmla="val -8267"/>
              <a:gd name="adj2" fmla="val -107220"/>
            </a:avLst>
          </a:prstGeom>
          <a:solidFill>
            <a:srgbClr val="FFFF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POTASSIUM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2607516" y="6013161"/>
            <a:ext cx="1787807" cy="844839"/>
          </a:xfrm>
          <a:prstGeom prst="cloudCallout">
            <a:avLst>
              <a:gd name="adj1" fmla="val -82047"/>
              <a:gd name="adj2" fmla="val -34278"/>
            </a:avLst>
          </a:prstGeom>
          <a:solidFill>
            <a:srgbClr val="FFFF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PROTEIN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7633950" y="5514838"/>
            <a:ext cx="1341564" cy="844839"/>
          </a:xfrm>
          <a:prstGeom prst="cloudCallout">
            <a:avLst>
              <a:gd name="adj1" fmla="val -82047"/>
              <a:gd name="adj2" fmla="val -34278"/>
            </a:avLst>
          </a:prstGeom>
          <a:solidFill>
            <a:srgbClr val="FFFF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>
                <a:solidFill>
                  <a:srgbClr val="008000"/>
                </a:solidFill>
              </a:rPr>
              <a:t>FATS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8" name="Выноска-облако 17"/>
          <p:cNvSpPr/>
          <p:nvPr/>
        </p:nvSpPr>
        <p:spPr>
          <a:xfrm>
            <a:off x="7391574" y="1614481"/>
            <a:ext cx="1591349" cy="844839"/>
          </a:xfrm>
          <a:prstGeom prst="cloudCallout">
            <a:avLst>
              <a:gd name="adj1" fmla="val -16620"/>
              <a:gd name="adj2" fmla="val 78450"/>
            </a:avLst>
          </a:prstGeom>
          <a:solidFill>
            <a:srgbClr val="FFFF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VITAMIN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74150" y="3555139"/>
            <a:ext cx="1341564" cy="844839"/>
          </a:xfrm>
          <a:prstGeom prst="cloudCallout">
            <a:avLst>
              <a:gd name="adj1" fmla="val -8267"/>
              <a:gd name="adj2" fmla="val -107220"/>
            </a:avLst>
          </a:prstGeom>
          <a:solidFill>
            <a:srgbClr val="FFFF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solidFill>
                  <a:srgbClr val="FF6600"/>
                </a:solidFill>
              </a:rPr>
              <a:t> FIBRE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20" name="Выноска-облако 19"/>
          <p:cNvSpPr/>
          <p:nvPr/>
        </p:nvSpPr>
        <p:spPr>
          <a:xfrm>
            <a:off x="1265952" y="3361655"/>
            <a:ext cx="1341564" cy="844839"/>
          </a:xfrm>
          <a:prstGeom prst="cloudCallout">
            <a:avLst>
              <a:gd name="adj1" fmla="val -33324"/>
              <a:gd name="adj2" fmla="val -102799"/>
            </a:avLst>
          </a:prstGeom>
          <a:solidFill>
            <a:srgbClr val="FFFF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III</a:t>
            </a:r>
            <a:r>
              <a:rPr lang="en-GB" dirty="0">
                <a:solidFill>
                  <a:srgbClr val="604A7B"/>
                </a:solidFill>
              </a:rPr>
              <a:t>IRON</a:t>
            </a:r>
            <a:endParaRPr lang="ru-RU" dirty="0"/>
          </a:p>
        </p:txBody>
      </p:sp>
      <p:sp>
        <p:nvSpPr>
          <p:cNvPr id="21" name="Выноска-облако 20"/>
          <p:cNvSpPr/>
          <p:nvPr/>
        </p:nvSpPr>
        <p:spPr>
          <a:xfrm>
            <a:off x="1560113" y="1649199"/>
            <a:ext cx="1674258" cy="844839"/>
          </a:xfrm>
          <a:prstGeom prst="cloudCallout">
            <a:avLst>
              <a:gd name="adj1" fmla="val -59112"/>
              <a:gd name="adj2" fmla="val -21016"/>
            </a:avLst>
          </a:prstGeom>
          <a:solidFill>
            <a:srgbClr val="FFFF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VITAMIN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Выноска-облако 21"/>
          <p:cNvSpPr/>
          <p:nvPr/>
        </p:nvSpPr>
        <p:spPr>
          <a:xfrm>
            <a:off x="5841668" y="1766881"/>
            <a:ext cx="1792282" cy="844839"/>
          </a:xfrm>
          <a:prstGeom prst="cloudCallout">
            <a:avLst>
              <a:gd name="adj1" fmla="val 22358"/>
              <a:gd name="adj2" fmla="val 87291"/>
            </a:avLst>
          </a:prstGeom>
          <a:solidFill>
            <a:srgbClr val="FFFF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CALCIUM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Выноска-облако 22"/>
          <p:cNvSpPr/>
          <p:nvPr/>
        </p:nvSpPr>
        <p:spPr>
          <a:xfrm>
            <a:off x="1892805" y="4347640"/>
            <a:ext cx="1341565" cy="844839"/>
          </a:xfrm>
          <a:prstGeom prst="cloudCallout">
            <a:avLst>
              <a:gd name="adj1" fmla="val -68126"/>
              <a:gd name="adj2" fmla="val 32033"/>
            </a:avLst>
          </a:prstGeom>
          <a:solidFill>
            <a:srgbClr val="FFFF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III</a:t>
            </a:r>
            <a:r>
              <a:rPr lang="en-GB" dirty="0">
                <a:solidFill>
                  <a:srgbClr val="604A7B"/>
                </a:solidFill>
              </a:rPr>
              <a:t>IRON</a:t>
            </a:r>
            <a:endParaRPr lang="ru-RU" dirty="0"/>
          </a:p>
        </p:txBody>
      </p:sp>
      <p:sp>
        <p:nvSpPr>
          <p:cNvPr id="24" name="Выноска-облако 23"/>
          <p:cNvSpPr/>
          <p:nvPr/>
        </p:nvSpPr>
        <p:spPr>
          <a:xfrm>
            <a:off x="2607516" y="5220032"/>
            <a:ext cx="2101234" cy="844839"/>
          </a:xfrm>
          <a:prstGeom prst="cloudCallout">
            <a:avLst>
              <a:gd name="adj1" fmla="val -82047"/>
              <a:gd name="adj2" fmla="val -34278"/>
            </a:avLst>
          </a:prstGeom>
          <a:solidFill>
            <a:srgbClr val="FFFF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dirty="0" smtClean="0">
                <a:solidFill>
                  <a:srgbClr val="0D0D0D"/>
                </a:solidFill>
              </a:rPr>
              <a:t>Magnesium</a:t>
            </a:r>
            <a:endParaRPr lang="ru-RU" b="1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39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7021" y="1400545"/>
            <a:ext cx="611097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/>
              <a:t>Answer the questions</a:t>
            </a:r>
            <a:r>
              <a:rPr lang="en-US" sz="2400" b="1" dirty="0" smtClean="0"/>
              <a:t>.</a:t>
            </a:r>
            <a:endParaRPr lang="ru-RU" sz="2400" b="1" dirty="0" smtClean="0"/>
          </a:p>
          <a:p>
            <a:endParaRPr lang="ru-RU" sz="2000" dirty="0"/>
          </a:p>
          <a:p>
            <a:pPr lvl="0"/>
            <a:r>
              <a:rPr lang="en-US" sz="2400" dirty="0" smtClean="0"/>
              <a:t>1. Why </a:t>
            </a:r>
            <a:r>
              <a:rPr lang="en-US" sz="2400" dirty="0"/>
              <a:t>do you need to have bread and grains every day</a:t>
            </a:r>
            <a:r>
              <a:rPr lang="en-US" sz="2400" dirty="0" smtClean="0"/>
              <a:t>?</a:t>
            </a:r>
          </a:p>
          <a:p>
            <a:pPr lvl="0"/>
            <a:endParaRPr lang="ru-RU" sz="2400" dirty="0"/>
          </a:p>
          <a:p>
            <a:pPr lvl="0"/>
            <a:r>
              <a:rPr lang="en-US" sz="2400" dirty="0" smtClean="0"/>
              <a:t>2. What </a:t>
            </a:r>
            <a:r>
              <a:rPr lang="en-US" sz="2400" dirty="0"/>
              <a:t>can you get potassium from</a:t>
            </a:r>
            <a:r>
              <a:rPr lang="en-US" sz="2400" dirty="0" smtClean="0"/>
              <a:t>?</a:t>
            </a:r>
            <a:endParaRPr lang="en-GB" sz="2400" dirty="0" smtClean="0"/>
          </a:p>
          <a:p>
            <a:pPr lvl="0"/>
            <a:endParaRPr lang="ru-RU" sz="2400" dirty="0"/>
          </a:p>
          <a:p>
            <a:pPr lvl="0"/>
            <a:r>
              <a:rPr lang="en-US" sz="2400" dirty="0" smtClean="0"/>
              <a:t>3. What </a:t>
            </a:r>
            <a:r>
              <a:rPr lang="en-US" sz="2400" dirty="0"/>
              <a:t>can help you prevent heart disease</a:t>
            </a:r>
            <a:r>
              <a:rPr lang="en-US" sz="2400" dirty="0" smtClean="0"/>
              <a:t>?</a:t>
            </a:r>
          </a:p>
          <a:p>
            <a:pPr lvl="0"/>
            <a:r>
              <a:rPr lang="en-US" sz="2400" dirty="0" smtClean="0"/>
              <a:t> </a:t>
            </a:r>
            <a:endParaRPr lang="ru-RU" sz="2400" dirty="0"/>
          </a:p>
          <a:p>
            <a:pPr lvl="0"/>
            <a:r>
              <a:rPr lang="en-US" sz="2400" dirty="0" smtClean="0"/>
              <a:t>4. What </a:t>
            </a:r>
            <a:r>
              <a:rPr lang="en-US" sz="2400" dirty="0"/>
              <a:t>do you get from meat, fish and beans</a:t>
            </a:r>
            <a:r>
              <a:rPr lang="en-US" sz="2400" dirty="0" smtClean="0"/>
              <a:t>?</a:t>
            </a:r>
          </a:p>
          <a:p>
            <a:pPr lvl="0"/>
            <a:endParaRPr lang="ru-RU" sz="2400" dirty="0"/>
          </a:p>
          <a:p>
            <a:pPr lvl="0"/>
            <a:r>
              <a:rPr lang="en-US" sz="2400" dirty="0" smtClean="0"/>
              <a:t>5. What </a:t>
            </a:r>
            <a:r>
              <a:rPr lang="en-US" sz="2400" dirty="0"/>
              <a:t>products do you need to consume to protect </a:t>
            </a:r>
            <a:r>
              <a:rPr lang="en-US" sz="2400" dirty="0" smtClean="0"/>
              <a:t> your </a:t>
            </a:r>
            <a:r>
              <a:rPr lang="en-US" sz="2400" dirty="0"/>
              <a:t>bones? Why?</a:t>
            </a:r>
            <a:endParaRPr lang="ru-RU" sz="2400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061" y="186739"/>
            <a:ext cx="2625157" cy="29551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70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3659"/>
            <a:ext cx="11031314" cy="4985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    I think/don`t think 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       </a:t>
            </a:r>
          </a:p>
          <a:p>
            <a:endParaRPr lang="en-GB" sz="2400" dirty="0"/>
          </a:p>
          <a:p>
            <a:r>
              <a:rPr lang="en-GB" sz="2400" dirty="0" smtClean="0"/>
              <a:t>                    (</a:t>
            </a:r>
            <a:r>
              <a:rPr lang="en-GB" sz="2400" b="1" dirty="0" smtClean="0"/>
              <a:t>name</a:t>
            </a:r>
            <a:r>
              <a:rPr lang="en-GB" sz="2400" dirty="0" smtClean="0"/>
              <a:t>) yesterday was </a:t>
            </a:r>
            <a:r>
              <a:rPr lang="en-GB" sz="2400" b="1" dirty="0" smtClean="0">
                <a:solidFill>
                  <a:srgbClr val="008000"/>
                </a:solidFill>
              </a:rPr>
              <a:t>a junk food junkie/a health food nut  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endParaRPr lang="en-GB" sz="2400" b="1" dirty="0" smtClean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 </a:t>
            </a:r>
            <a:r>
              <a:rPr lang="en-GB" sz="2400" b="1" dirty="0" smtClean="0">
                <a:solidFill>
                  <a:srgbClr val="008000"/>
                </a:solidFill>
              </a:rPr>
              <a:t>                            </a:t>
            </a:r>
            <a:r>
              <a:rPr lang="en-GB" sz="2400" dirty="0" smtClean="0"/>
              <a:t>because he ate.......</a:t>
            </a:r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ru-RU" sz="24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448" y="4401245"/>
            <a:ext cx="2180552" cy="24567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69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ытие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Вдохновение.thmx</Template>
  <TotalTime>1797</TotalTime>
  <Words>314</Words>
  <Application>Microsoft Macintosh PowerPoint</Application>
  <PresentationFormat>Экран (4:3)</PresentationFormat>
  <Paragraphs>88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EAT WELL, FEEL GREAT, LOOK GREAT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ОАО "НЛМК"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 Takhiev</dc:creator>
  <cp:lastModifiedBy>Lenovo</cp:lastModifiedBy>
  <cp:revision>71</cp:revision>
  <dcterms:created xsi:type="dcterms:W3CDTF">2012-04-23T08:47:21Z</dcterms:created>
  <dcterms:modified xsi:type="dcterms:W3CDTF">2014-01-05T08:18:59Z</dcterms:modified>
</cp:coreProperties>
</file>